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608" r:id="rId3"/>
    <p:sldId id="615" r:id="rId4"/>
    <p:sldId id="609" r:id="rId5"/>
    <p:sldId id="610" r:id="rId6"/>
    <p:sldId id="503" r:id="rId7"/>
    <p:sldId id="611" r:id="rId8"/>
    <p:sldId id="612" r:id="rId9"/>
    <p:sldId id="613" r:id="rId10"/>
    <p:sldId id="631" r:id="rId11"/>
    <p:sldId id="632" r:id="rId12"/>
    <p:sldId id="505" r:id="rId13"/>
    <p:sldId id="607" r:id="rId14"/>
    <p:sldId id="606" r:id="rId15"/>
    <p:sldId id="605" r:id="rId16"/>
    <p:sldId id="513" r:id="rId17"/>
    <p:sldId id="514" r:id="rId18"/>
    <p:sldId id="520" r:id="rId19"/>
    <p:sldId id="515" r:id="rId20"/>
    <p:sldId id="519" r:id="rId21"/>
    <p:sldId id="531" r:id="rId22"/>
    <p:sldId id="521" r:id="rId23"/>
    <p:sldId id="524" r:id="rId24"/>
    <p:sldId id="525" r:id="rId25"/>
    <p:sldId id="526" r:id="rId26"/>
    <p:sldId id="527" r:id="rId27"/>
    <p:sldId id="588" r:id="rId28"/>
    <p:sldId id="533" r:id="rId29"/>
    <p:sldId id="598" r:id="rId30"/>
    <p:sldId id="517" r:id="rId31"/>
    <p:sldId id="535" r:id="rId32"/>
    <p:sldId id="604" r:id="rId33"/>
    <p:sldId id="616" r:id="rId34"/>
    <p:sldId id="617" r:id="rId35"/>
    <p:sldId id="627" r:id="rId36"/>
    <p:sldId id="549" r:id="rId37"/>
    <p:sldId id="532" r:id="rId38"/>
    <p:sldId id="581" r:id="rId39"/>
    <p:sldId id="585" r:id="rId40"/>
    <p:sldId id="618" r:id="rId41"/>
    <p:sldId id="567" r:id="rId42"/>
    <p:sldId id="568" r:id="rId43"/>
    <p:sldId id="569" r:id="rId44"/>
    <p:sldId id="570" r:id="rId45"/>
    <p:sldId id="583" r:id="rId46"/>
    <p:sldId id="571" r:id="rId47"/>
    <p:sldId id="511" r:id="rId48"/>
    <p:sldId id="566" r:id="rId49"/>
    <p:sldId id="573" r:id="rId50"/>
    <p:sldId id="574" r:id="rId51"/>
    <p:sldId id="576" r:id="rId52"/>
    <p:sldId id="577" r:id="rId53"/>
    <p:sldId id="578" r:id="rId54"/>
    <p:sldId id="579" r:id="rId55"/>
    <p:sldId id="580" r:id="rId56"/>
    <p:sldId id="582" r:id="rId57"/>
    <p:sldId id="595" r:id="rId58"/>
    <p:sldId id="628" r:id="rId59"/>
    <p:sldId id="630" r:id="rId60"/>
    <p:sldId id="629" r:id="rId61"/>
    <p:sldId id="626" r:id="rId62"/>
    <p:sldId id="619" r:id="rId63"/>
    <p:sldId id="620" r:id="rId64"/>
    <p:sldId id="621" r:id="rId65"/>
    <p:sldId id="622" r:id="rId66"/>
    <p:sldId id="623" r:id="rId67"/>
    <p:sldId id="624" r:id="rId68"/>
    <p:sldId id="625" r:id="rId69"/>
    <p:sldId id="508" r:id="rId70"/>
    <p:sldId id="507" r:id="rId7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1953"/>
    <a:srgbClr val="480048"/>
    <a:srgbClr val="FFCCCC"/>
    <a:srgbClr val="FFFFCC"/>
    <a:srgbClr val="3333FF"/>
    <a:srgbClr val="FF9797"/>
    <a:srgbClr val="5ED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629" autoAdjust="0"/>
  </p:normalViewPr>
  <p:slideViewPr>
    <p:cSldViewPr>
      <p:cViewPr varScale="1">
        <p:scale>
          <a:sx n="70" d="100"/>
          <a:sy n="70" d="100"/>
        </p:scale>
        <p:origin x="1326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0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64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1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1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5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7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6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1020471" y="3717032"/>
            <a:ext cx="708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 Light" panose="020F0302020204030204" pitchFamily="34" charset="0"/>
              </a:rPr>
              <a:t>Master of Science in Signal Theory and Communications</a:t>
            </a:r>
          </a:p>
          <a:p>
            <a:pPr algn="ctr"/>
            <a:r>
              <a:rPr lang="en-US" sz="2000" dirty="0" smtClean="0">
                <a:latin typeface="Calibri Light" panose="020F0302020204030204" pitchFamily="34" charset="0"/>
              </a:rPr>
              <a:t>TRACK: Signal Processing and</a:t>
            </a:r>
            <a:r>
              <a:rPr lang="en-US" sz="2000" baseline="0" dirty="0" smtClean="0">
                <a:latin typeface="Calibri Light" panose="020F0302020204030204" pitchFamily="34" charset="0"/>
              </a:rPr>
              <a:t> </a:t>
            </a:r>
            <a:r>
              <a:rPr lang="en-US" sz="2000" dirty="0" smtClean="0">
                <a:latin typeface="Calibri Light" panose="020F0302020204030204" pitchFamily="34" charset="0"/>
              </a:rPr>
              <a:t>Machine Learning for Big Data</a:t>
            </a:r>
            <a:endParaRPr lang="en-US" sz="2000" dirty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noProof="0" dirty="0" smtClean="0">
                <a:latin typeface="Calibri Light" panose="020F0302020204030204" pitchFamily="34" charset="0"/>
              </a:rPr>
              <a:t>Departamento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 de Señales, Sistemas y Radiocomunicaciones</a:t>
            </a:r>
          </a:p>
          <a:p>
            <a:pPr algn="ctr"/>
            <a:r>
              <a:rPr lang="es-ES_tradnl" sz="2000" baseline="0" noProof="0" dirty="0" err="1" smtClean="0">
                <a:latin typeface="Calibri Light" panose="020F0302020204030204" pitchFamily="34" charset="0"/>
              </a:rPr>
              <a:t>E.T.S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. Ingenieros de Telecomunicación</a:t>
            </a:r>
          </a:p>
          <a:p>
            <a:pPr algn="ctr"/>
            <a:r>
              <a:rPr lang="es-ES_tradnl" sz="2000" baseline="0" noProof="0" dirty="0" smtClean="0">
                <a:latin typeface="Calibri Light" panose="020F0302020204030204" pitchFamily="34" charset="0"/>
              </a:rPr>
              <a:t>Universidad Politécnica de Madrid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t>13/11/2018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t>13/11/2018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90450" y="1930283"/>
            <a:ext cx="85206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‹Nº›</a:t>
            </a:fld>
            <a:endParaRPr lang="en"/>
          </a:p>
        </p:txBody>
      </p:sp>
      <p:sp>
        <p:nvSpPr>
          <p:cNvPr id="30" name="Shape 30"/>
          <p:cNvSpPr txBox="1"/>
          <p:nvPr/>
        </p:nvSpPr>
        <p:spPr>
          <a:xfrm>
            <a:off x="3216225" y="2209633"/>
            <a:ext cx="994200" cy="6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9070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t>13/11/2018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70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t>13/11/2018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t>13/11/2018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t>13/11/2018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t>13/11/2018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t>13/11/2018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t>13/11/2018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t>13/11/2018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t>13/11/2018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isalfonso.hernandez@upm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0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16.png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1.wmf"/><Relationship Id="rId10" Type="http://schemas.openxmlformats.org/officeDocument/2006/relationships/image" Target="../media/image19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terMSTC/DeepLearning_TF_Kera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dml.com/2016/08/rnns-in-tensorflow-a-practical-guide-and-undocumented-feature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library/view/neural-networks-and/9781492037354/ch04.html" TargetMode="External"/><Relationship Id="rId2" Type="http://schemas.openxmlformats.org/officeDocument/2006/relationships/hyperlink" Target="https://www.safaribooksonline.com/library/view/neural-networks-and/9781492037354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terMSTC/DeepLearning_TF_Kera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oleObject" Target="../embeddings/oleObject14.bin"/><Relationship Id="rId3" Type="http://schemas.openxmlformats.org/officeDocument/2006/relationships/image" Target="../media/image16.png"/><Relationship Id="rId7" Type="http://schemas.openxmlformats.org/officeDocument/2006/relationships/image" Target="../media/image40.wmf"/><Relationship Id="rId12" Type="http://schemas.openxmlformats.org/officeDocument/2006/relationships/image" Target="../media/image42.wmf"/><Relationship Id="rId1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39.wmf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4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1.wmf"/><Relationship Id="rId14" Type="http://schemas.openxmlformats.org/officeDocument/2006/relationships/image" Target="../media/image43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ukascopy.com/fxcomm/fx-article-contest/?Automated-High-Frequency-Trading-With=&amp;action=read&amp;id=183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MasterMSTC/DeepLearning_TF_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uder.com/word-embeddings-1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uder.com/word-embeddings-1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space_mode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inds.cs.umass.edu/papers/1995_Siegelmann_Science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Deep Learning </a:t>
            </a:r>
            <a:r>
              <a:rPr lang="es-ES" dirty="0" smtClean="0"/>
              <a:t>3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3059832" y="4725144"/>
            <a:ext cx="315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Prof. Luis A. Hernández Gómez</a:t>
            </a:r>
          </a:p>
          <a:p>
            <a:r>
              <a:rPr lang="es-ES" smtClean="0">
                <a:hlinkClick r:id="rId3"/>
              </a:rPr>
              <a:t>luisalfonso.hernandez@upm.es</a:t>
            </a:r>
            <a:r>
              <a:rPr lang="es-E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 smtClean="0"/>
              <a:t>Neural Turing Machines</a:t>
            </a:r>
            <a:endParaRPr lang="en-US" sz="3800" b="1" dirty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Can neural nets learn programs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dirty="0" smtClean="0"/>
              <a:t>Alex Graves</a:t>
            </a:r>
            <a:endParaRPr lang="en-US" sz="2400" dirty="0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dirty="0" smtClean="0"/>
              <a:t>Greg Wayne</a:t>
            </a:r>
            <a:endParaRPr lang="en-US" sz="2400" dirty="0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dirty="0" smtClean="0"/>
              <a:t>Ivo </a:t>
            </a:r>
            <a:r>
              <a:rPr lang="en-US" sz="2400" dirty="0" err="1" smtClean="0"/>
              <a:t>Danihelka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6309857" cy="40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7544" y="260648"/>
            <a:ext cx="777686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s-ES" sz="2400" dirty="0" smtClean="0"/>
          </a:p>
          <a:p>
            <a:pPr lvl="1"/>
            <a:endParaRPr lang="es-ES" sz="2400" dirty="0"/>
          </a:p>
          <a:p>
            <a:pPr lvl="1"/>
            <a:endParaRPr lang="en-US" sz="2400" dirty="0" smtClean="0"/>
          </a:p>
          <a:p>
            <a:pPr lvl="6"/>
            <a:r>
              <a:rPr lang="es-ES" sz="3200" dirty="0" smtClean="0">
                <a:solidFill>
                  <a:srgbClr val="FF0000"/>
                </a:solidFill>
              </a:rPr>
              <a:t>…</a:t>
            </a:r>
            <a:r>
              <a:rPr lang="es-ES" sz="3200" dirty="0" err="1" smtClean="0">
                <a:solidFill>
                  <a:srgbClr val="FF0000"/>
                </a:solidFill>
              </a:rPr>
              <a:t>path</a:t>
            </a:r>
            <a:r>
              <a:rPr lang="es-ES" sz="3200" dirty="0" smtClean="0">
                <a:solidFill>
                  <a:srgbClr val="FF0000"/>
                </a:solidFill>
              </a:rPr>
              <a:t> to </a:t>
            </a:r>
            <a:r>
              <a:rPr lang="es-ES" sz="3200" b="1" dirty="0" smtClean="0">
                <a:solidFill>
                  <a:srgbClr val="FF0000"/>
                </a:solidFill>
              </a:rPr>
              <a:t>AI</a:t>
            </a:r>
            <a:r>
              <a:rPr lang="es-ES" sz="3200" dirty="0" smtClean="0">
                <a:solidFill>
                  <a:srgbClr val="FF0000"/>
                </a:solidFill>
              </a:rPr>
              <a:t>??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1"/>
            <a:r>
              <a:rPr lang="en-US" sz="2800" i="1" dirty="0" smtClean="0"/>
              <a:t>…. But “ </a:t>
            </a:r>
            <a:r>
              <a:rPr lang="en-US" sz="2800" i="1" dirty="0"/>
              <a:t>forget I said anything</a:t>
            </a:r>
            <a:r>
              <a:rPr lang="en-US" sz="2800" dirty="0" smtClean="0"/>
              <a:t>.”</a:t>
            </a:r>
          </a:p>
          <a:p>
            <a:pPr lvl="1"/>
            <a:endParaRPr lang="es-ES" sz="2000" dirty="0"/>
          </a:p>
          <a:p>
            <a:pPr lvl="1"/>
            <a:r>
              <a:rPr lang="en-US" sz="2400" b="1" dirty="0">
                <a:solidFill>
                  <a:srgbClr val="002060"/>
                </a:solidFill>
              </a:rPr>
              <a:t>Andrej </a:t>
            </a:r>
            <a:r>
              <a:rPr lang="en-US" sz="2400" b="1" dirty="0" err="1">
                <a:solidFill>
                  <a:srgbClr val="002060"/>
                </a:solidFill>
              </a:rPr>
              <a:t>Karpathy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endParaRPr lang="en-US" sz="2400" b="1" dirty="0" smtClean="0">
              <a:solidFill>
                <a:srgbClr val="002060"/>
              </a:solidFill>
            </a:endParaRP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http://</a:t>
            </a:r>
            <a:r>
              <a:rPr lang="en-US" sz="2000" dirty="0" smtClean="0">
                <a:solidFill>
                  <a:srgbClr val="002060"/>
                </a:solidFill>
              </a:rPr>
              <a:t>karpathy.github.io/2015/05/21/rnn-effectiveness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Applications</a:t>
            </a:r>
            <a:endParaRPr lang="en-US" sz="27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4824"/>
            <a:ext cx="9144000" cy="28622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47664" y="4941168"/>
            <a:ext cx="12238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</a:t>
            </a:r>
          </a:p>
          <a:p>
            <a:r>
              <a:rPr lang="en-US" dirty="0"/>
              <a:t>d</a:t>
            </a:r>
            <a:r>
              <a:rPr lang="en-US" dirty="0" smtClean="0"/>
              <a:t>escription</a:t>
            </a:r>
          </a:p>
          <a:p>
            <a:r>
              <a:rPr lang="en-US" dirty="0" smtClean="0"/>
              <a:t>using text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3203848" y="4953942"/>
            <a:ext cx="12808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Emotion</a:t>
            </a:r>
          </a:p>
          <a:p>
            <a:r>
              <a:rPr lang="en-US" dirty="0" smtClean="0"/>
              <a:t>Recognition</a:t>
            </a:r>
          </a:p>
          <a:p>
            <a:endParaRPr lang="es-ES" dirty="0"/>
          </a:p>
          <a:p>
            <a:r>
              <a:rPr lang="es-ES" dirty="0" err="1" smtClean="0"/>
              <a:t>Language</a:t>
            </a:r>
            <a:endParaRPr lang="es-ES" dirty="0" smtClean="0"/>
          </a:p>
          <a:p>
            <a:r>
              <a:rPr lang="es-ES" dirty="0" err="1" smtClean="0"/>
              <a:t>Model</a:t>
            </a:r>
            <a:endParaRPr lang="en-US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5364088" y="5013176"/>
            <a:ext cx="1200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Machine</a:t>
            </a:r>
          </a:p>
          <a:p>
            <a:r>
              <a:rPr lang="en-US" dirty="0" smtClean="0"/>
              <a:t>Translation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524328" y="4941168"/>
            <a:ext cx="13215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Video frame</a:t>
            </a:r>
          </a:p>
          <a:p>
            <a:r>
              <a:rPr lang="en-US" dirty="0"/>
              <a:t>l</a:t>
            </a:r>
            <a:r>
              <a:rPr lang="en-US" dirty="0" smtClean="0"/>
              <a:t>abelling</a:t>
            </a:r>
          </a:p>
          <a:p>
            <a:endParaRPr lang="en-US" dirty="0" smtClean="0"/>
          </a:p>
          <a:p>
            <a:r>
              <a:rPr lang="es-ES" dirty="0" err="1" smtClean="0"/>
              <a:t>Phoneme</a:t>
            </a:r>
            <a:endParaRPr lang="en-US" dirty="0" smtClean="0"/>
          </a:p>
          <a:p>
            <a:r>
              <a:rPr lang="en-US" dirty="0" smtClean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30327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317759" cy="62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9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3648" y="836712"/>
            <a:ext cx="626469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smtClean="0">
                <a:latin typeface="Arial" panose="020B0604020202020204" pitchFamily="34" charset="0"/>
              </a:rPr>
              <a:t>Sequence </a:t>
            </a:r>
            <a:r>
              <a:rPr lang="en-US" altLang="en-US" sz="2400" b="1" dirty="0">
                <a:latin typeface="Arial" panose="020B0604020202020204" pitchFamily="34" charset="0"/>
              </a:rPr>
              <a:t>to Sequence - Video to Text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Subhashini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Venugopalan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al.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80928"/>
            <a:ext cx="8388424" cy="26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0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00808"/>
            <a:ext cx="6804248" cy="4732779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1560" y="85854"/>
            <a:ext cx="626469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Translating Videos to Natural Language Using Deep Recurrent Neural Networks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Subhashini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Venugopalan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al.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1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Written </a:t>
            </a:r>
            <a:r>
              <a:rPr lang="en-US" sz="3100" b="1" dirty="0"/>
              <a:t>Memories: Understanding, Deriving and Extending the LSTM</a:t>
            </a:r>
            <a:endParaRPr lang="en-US" sz="2700" dirty="0"/>
          </a:p>
        </p:txBody>
      </p:sp>
      <p:sp>
        <p:nvSpPr>
          <p:cNvPr id="94" name="Rectángulo 93"/>
          <p:cNvSpPr/>
          <p:nvPr/>
        </p:nvSpPr>
        <p:spPr>
          <a:xfrm>
            <a:off x="539552" y="1052736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r2rt.com/written-memories-understanding-deriving-and-extending-the-lstm.html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4" y="2060848"/>
            <a:ext cx="3582888" cy="4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88640"/>
            <a:ext cx="2264066" cy="28083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348880"/>
            <a:ext cx="7236296" cy="385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8217675" cy="324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3995936" y="2058527"/>
                <a:ext cx="410522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</m:t>
                              </m:r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</m:t>
                          </m:r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altLang="en-US" sz="24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058527"/>
                <a:ext cx="410522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59858" y="1671191"/>
                <a:ext cx="71199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8" y="1671191"/>
                <a:ext cx="71199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8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412776"/>
            <a:ext cx="6853387" cy="3542506"/>
          </a:xfrm>
          <a:prstGeom prst="rect">
            <a:avLst/>
          </a:prstGeom>
        </p:spPr>
      </p:pic>
      <p:sp>
        <p:nvSpPr>
          <p:cNvPr id="3" name="矩形 58"/>
          <p:cNvSpPr/>
          <p:nvPr/>
        </p:nvSpPr>
        <p:spPr>
          <a:xfrm rot="5400000">
            <a:off x="4754571" y="325920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59"/>
          <p:cNvSpPr txBox="1"/>
          <p:nvPr/>
        </p:nvSpPr>
        <p:spPr>
          <a:xfrm>
            <a:off x="251520" y="5373216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2771800" y="5301208"/>
                <a:ext cx="42076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301208"/>
                <a:ext cx="420762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58"/>
          <p:cNvSpPr/>
          <p:nvPr/>
        </p:nvSpPr>
        <p:spPr>
          <a:xfrm rot="5400000">
            <a:off x="4466539" y="-1306918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-36512" y="807095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483768" y="747863"/>
                <a:ext cx="44055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747863"/>
                <a:ext cx="4405501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2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Modelling </a:t>
            </a:r>
            <a:r>
              <a:rPr lang="en-US" sz="3200" b="1" dirty="0" smtClean="0"/>
              <a:t>sequences</a:t>
            </a:r>
            <a:r>
              <a:rPr lang="en-US" sz="3100" b="1" dirty="0" smtClean="0"/>
              <a:t> 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323528" y="1196752"/>
            <a:ext cx="842493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Applications areas are broad</a:t>
            </a:r>
            <a:r>
              <a:rPr lang="en-US" sz="2400" b="1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Signals</a:t>
            </a:r>
            <a:r>
              <a:rPr lang="en-US" sz="2400" dirty="0" smtClean="0"/>
              <a:t>: video, speech, sensors,….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T</a:t>
            </a:r>
            <a:r>
              <a:rPr lang="en-US" sz="2400" b="1" dirty="0" smtClean="0"/>
              <a:t>ime series</a:t>
            </a:r>
            <a:r>
              <a:rPr lang="en-US" sz="2400" dirty="0" smtClean="0"/>
              <a:t>: financial series, log messages,..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smtClean="0"/>
              <a:t>Sequence of characters</a:t>
            </a:r>
            <a:r>
              <a:rPr lang="es-ES" sz="2400" dirty="0" smtClean="0"/>
              <a:t>: </a:t>
            </a:r>
            <a:r>
              <a:rPr lang="es-ES" sz="2400" b="1" dirty="0" smtClean="0">
                <a:solidFill>
                  <a:srgbClr val="002060"/>
                </a:solidFill>
              </a:rPr>
              <a:t>Natural </a:t>
            </a:r>
            <a:r>
              <a:rPr lang="en-US" sz="2400" b="1" dirty="0" smtClean="0">
                <a:solidFill>
                  <a:srgbClr val="002060"/>
                </a:solidFill>
              </a:rPr>
              <a:t>Language Processing</a:t>
            </a:r>
            <a:r>
              <a:rPr lang="es-ES" sz="2400" dirty="0" smtClean="0"/>
              <a:t>,…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s-ES" sz="2400" dirty="0" smtClean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smtClean="0"/>
              <a:t>Sequences of observations</a:t>
            </a:r>
            <a:r>
              <a:rPr lang="en-US" sz="2400" dirty="0" smtClean="0"/>
              <a:t>, actions, rewards: </a:t>
            </a:r>
            <a:r>
              <a:rPr lang="en-US" sz="2400" b="1" dirty="0" smtClean="0">
                <a:solidFill>
                  <a:srgbClr val="480048"/>
                </a:solidFill>
              </a:rPr>
              <a:t>Reinforcement</a:t>
            </a:r>
            <a:r>
              <a:rPr lang="es-ES" sz="2400" b="1" dirty="0" smtClean="0">
                <a:solidFill>
                  <a:srgbClr val="480048"/>
                </a:solidFill>
              </a:rPr>
              <a:t> </a:t>
            </a:r>
            <a:r>
              <a:rPr lang="en-US" sz="2400" b="1" dirty="0" smtClean="0">
                <a:solidFill>
                  <a:srgbClr val="480048"/>
                </a:solidFill>
              </a:rPr>
              <a:t>Learning </a:t>
            </a:r>
            <a:r>
              <a:rPr lang="en-US" sz="2400" dirty="0" smtClean="0">
                <a:solidFill>
                  <a:srgbClr val="480048"/>
                </a:solidFill>
              </a:rPr>
              <a:t>(robots, bots, autonomous vehicles, dialog systems..)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64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852936"/>
            <a:ext cx="6853387" cy="3542506"/>
          </a:xfrm>
          <a:prstGeom prst="rect">
            <a:avLst/>
          </a:prstGeom>
        </p:spPr>
      </p:pic>
      <p:sp>
        <p:nvSpPr>
          <p:cNvPr id="44" name="矩形 58"/>
          <p:cNvSpPr/>
          <p:nvPr/>
        </p:nvSpPr>
        <p:spPr>
          <a:xfrm rot="5400000">
            <a:off x="3848083" y="-1031659"/>
            <a:ext cx="1879879" cy="46085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-108520" y="2060848"/>
            <a:ext cx="2309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7030A0"/>
                </a:solidFill>
              </a:rPr>
              <a:t>State</a:t>
            </a:r>
          </a:p>
          <a:p>
            <a:pPr algn="ctr"/>
            <a:r>
              <a:rPr lang="en-US" altLang="zh-TW" sz="2800" b="1" dirty="0" smtClean="0">
                <a:solidFill>
                  <a:srgbClr val="7030A0"/>
                </a:solidFill>
              </a:rPr>
              <a:t> sequence!</a:t>
            </a:r>
          </a:p>
        </p:txBody>
      </p:sp>
      <p:sp>
        <p:nvSpPr>
          <p:cNvPr id="46" name="文字方塊 23"/>
          <p:cNvSpPr txBox="1"/>
          <p:nvPr/>
        </p:nvSpPr>
        <p:spPr>
          <a:xfrm rot="10800000">
            <a:off x="6179007" y="178558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771800" y="2236802"/>
                <a:ext cx="4143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236802"/>
                <a:ext cx="414337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2771800" y="548680"/>
            <a:ext cx="550882" cy="1512168"/>
            <a:chOff x="1884277" y="2636912"/>
            <a:chExt cx="622890" cy="1360437"/>
          </a:xfrm>
        </p:grpSpPr>
        <p:sp>
          <p:nvSpPr>
            <p:cNvPr id="30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5190766"/>
                </p:ext>
              </p:extLst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59" name="Ecuación" r:id="rId5" imgW="126720" imgH="164880" progId="Equation.3">
                    <p:embed/>
                  </p:oleObj>
                </mc:Choice>
                <mc:Fallback>
                  <p:oleObj name="Ecuación" r:id="rId5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0357088"/>
                </p:ext>
              </p:extLst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60" name="Ecuación" r:id="rId7" imgW="139680" imgH="164880" progId="Equation.3">
                    <p:embed/>
                  </p:oleObj>
                </mc:Choice>
                <mc:Fallback>
                  <p:oleObj name="Ecuación" r:id="rId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762916"/>
                </p:ext>
              </p:extLst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61" name="Ecuación" r:id="rId9" imgW="139680" imgH="164880" progId="Equation.3">
                    <p:embed/>
                  </p:oleObj>
                </mc:Choice>
                <mc:Fallback>
                  <p:oleObj name="Ecuación" r:id="rId9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upo 33"/>
          <p:cNvGrpSpPr/>
          <p:nvPr/>
        </p:nvGrpSpPr>
        <p:grpSpPr>
          <a:xfrm>
            <a:off x="4309150" y="548680"/>
            <a:ext cx="550882" cy="1512168"/>
            <a:chOff x="1884277" y="2636912"/>
            <a:chExt cx="622890" cy="1360437"/>
          </a:xfrm>
        </p:grpSpPr>
        <p:sp>
          <p:nvSpPr>
            <p:cNvPr id="35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639570"/>
                </p:ext>
              </p:extLst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62" name="Ecuación" r:id="rId11" imgW="126720" imgH="164880" progId="Equation.3">
                    <p:embed/>
                  </p:oleObj>
                </mc:Choice>
                <mc:Fallback>
                  <p:oleObj name="Ecuación" r:id="rId11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857363"/>
                </p:ext>
              </p:extLst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63" name="Ecuación" r:id="rId12" imgW="139680" imgH="164880" progId="Equation.3">
                    <p:embed/>
                  </p:oleObj>
                </mc:Choice>
                <mc:Fallback>
                  <p:oleObj name="Ecuación" r:id="rId12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152583"/>
                </p:ext>
              </p:extLst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64" name="Ecuación" r:id="rId14" imgW="139680" imgH="164880" progId="Equation.3">
                    <p:embed/>
                  </p:oleObj>
                </mc:Choice>
                <mc:Fallback>
                  <p:oleObj name="Ecuación" r:id="rId14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Grupo 38"/>
          <p:cNvGrpSpPr/>
          <p:nvPr/>
        </p:nvGrpSpPr>
        <p:grpSpPr>
          <a:xfrm>
            <a:off x="5508104" y="548680"/>
            <a:ext cx="550882" cy="1512168"/>
            <a:chOff x="1884277" y="2636912"/>
            <a:chExt cx="622890" cy="1360437"/>
          </a:xfrm>
        </p:grpSpPr>
        <p:sp>
          <p:nvSpPr>
            <p:cNvPr id="40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639570"/>
                </p:ext>
              </p:extLst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65" name="Ecuación" r:id="rId16" imgW="126720" imgH="164880" progId="Equation.3">
                    <p:embed/>
                  </p:oleObj>
                </mc:Choice>
                <mc:Fallback>
                  <p:oleObj name="Ecuación" r:id="rId16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857363"/>
                </p:ext>
              </p:extLst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66" name="Ecuación" r:id="rId17" imgW="139680" imgH="164880" progId="Equation.3">
                    <p:embed/>
                  </p:oleObj>
                </mc:Choice>
                <mc:Fallback>
                  <p:oleObj name="Ecuación" r:id="rId1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152583"/>
                </p:ext>
              </p:extLst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67" name="Ecuación" r:id="rId18" imgW="139680" imgH="164880" progId="Equation.3">
                    <p:embed/>
                  </p:oleObj>
                </mc:Choice>
                <mc:Fallback>
                  <p:oleObj name="Ecuación" r:id="rId18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319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49080"/>
            <a:ext cx="6552728" cy="26330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16632"/>
            <a:ext cx="5436095" cy="413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88640"/>
            <a:ext cx="3608185" cy="648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  <a:blipFill rotWithShape="0"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54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3568" y="764704"/>
            <a:ext cx="73448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n-US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BPTT</a:t>
            </a:r>
            <a:r>
              <a:rPr lang="en-US" altLang="en-US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altLang="en-US" sz="24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Backpropagation Through</a:t>
            </a:r>
            <a:r>
              <a:rPr lang="es-ES" altLang="en-US" sz="24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ES" altLang="en-US" sz="24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  <a:endParaRPr lang="en-US" altLang="en-US" sz="24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Truncated</a:t>
            </a:r>
            <a:r>
              <a:rPr kumimoji="0" lang="es-E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056" y="0"/>
            <a:ext cx="9144000" cy="908720"/>
          </a:xfrm>
        </p:spPr>
        <p:txBody>
          <a:bodyPr>
            <a:normAutofit/>
          </a:bodyPr>
          <a:lstStyle/>
          <a:p>
            <a:r>
              <a:rPr lang="en-US" sz="3100" b="1" dirty="0" smtClean="0"/>
              <a:t>TRAINING </a:t>
            </a:r>
            <a:r>
              <a:rPr lang="en-US" sz="3100" b="1" dirty="0"/>
              <a:t>RNN: W, U, V </a:t>
            </a:r>
            <a:r>
              <a:rPr lang="en-US" sz="3100" b="1" dirty="0" smtClean="0"/>
              <a:t>?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737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11560" y="1196752"/>
            <a:ext cx="734481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Because </a:t>
            </a:r>
            <a:r>
              <a:rPr lang="en-US" sz="2800" dirty="0"/>
              <a:t>the parameters are shared by all time steps in the </a:t>
            </a:r>
            <a:r>
              <a:rPr lang="en-US" sz="2800" dirty="0" smtClean="0"/>
              <a:t>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gradient at each output depends not only on the calculations of the current time step, but also the previous time steps.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99592" y="5805264"/>
            <a:ext cx="8316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</p:spTree>
    <p:extLst>
      <p:ext uri="{BB962C8B-B14F-4D97-AF65-F5344CB8AC3E}">
        <p14:creationId xmlns:p14="http://schemas.microsoft.com/office/powerpoint/2010/main" val="6284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26064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3528392" cy="8952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276872"/>
            <a:ext cx="4981977" cy="9361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11560" y="2348880"/>
            <a:ext cx="3367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Cross entropy loss: 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3" y="3645025"/>
            <a:ext cx="3528392" cy="222689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83968" y="3429000"/>
            <a:ext cx="4536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output value does depend on the state of the hidden </a:t>
            </a:r>
            <a:r>
              <a:rPr lang="en-US" sz="2400" dirty="0" smtClean="0"/>
              <a:t>layer,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which  depends </a:t>
            </a:r>
            <a:r>
              <a:rPr lang="en-US" sz="2400" dirty="0"/>
              <a:t>on all previous states of the hidden </a:t>
            </a:r>
            <a:r>
              <a:rPr lang="en-US" sz="2400" dirty="0" smtClean="0"/>
              <a:t>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and </a:t>
            </a:r>
            <a:r>
              <a:rPr lang="en-US" sz="2400" dirty="0"/>
              <a:t>thus, all </a:t>
            </a:r>
            <a:r>
              <a:rPr lang="en-US" sz="2400" dirty="0" smtClean="0"/>
              <a:t>previous inputs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981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1166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39552" y="692696"/>
            <a:ext cx="8460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But the recurrent </a:t>
            </a:r>
            <a:r>
              <a:rPr lang="en-US" sz="2400" dirty="0"/>
              <a:t>net can be seen as a (very deep) feedforward net with </a:t>
            </a:r>
            <a:r>
              <a:rPr lang="en-US" sz="2400" b="1" dirty="0" smtClean="0">
                <a:solidFill>
                  <a:srgbClr val="7030A0"/>
                </a:solidFill>
              </a:rPr>
              <a:t>shared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395536" y="4581128"/>
                <a:ext cx="4059125" cy="1206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581128"/>
                <a:ext cx="4059125" cy="12064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611560" y="1628800"/>
            <a:ext cx="8064896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The forward pass builds up a stack of the activities of all the units at each time step. </a:t>
            </a:r>
          </a:p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The backward pass peels activities off the stack to compute the error derivatives at each time step. </a:t>
            </a:r>
          </a:p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After the backward pass we add together the derivatives at all the different times for each weight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203848" y="4509120"/>
            <a:ext cx="576064" cy="1368152"/>
          </a:xfrm>
          <a:prstGeom prst="rect">
            <a:avLst/>
          </a:prstGeom>
          <a:solidFill>
            <a:srgbClr val="FFCCCC">
              <a:alpha val="3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CC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468" y="3933056"/>
            <a:ext cx="4413892" cy="25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1600" y="1166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Styles </a:t>
            </a:r>
            <a:r>
              <a:rPr lang="en-US" sz="3600" b="1" dirty="0"/>
              <a:t>of Truncated Backpropagation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836712"/>
            <a:ext cx="4968552" cy="223209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4221088"/>
            <a:ext cx="6979929" cy="2448272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3140968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Tensorflow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-style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3851920" y="3212976"/>
            <a:ext cx="118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num_steps</a:t>
            </a:r>
            <a:endParaRPr lang="en-US" dirty="0"/>
          </a:p>
        </p:txBody>
      </p:sp>
      <p:sp>
        <p:nvSpPr>
          <p:cNvPr id="6" name="Abrir llave 5"/>
          <p:cNvSpPr/>
          <p:nvPr/>
        </p:nvSpPr>
        <p:spPr>
          <a:xfrm rot="5400000">
            <a:off x="59941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brir llave 14"/>
          <p:cNvSpPr/>
          <p:nvPr/>
        </p:nvSpPr>
        <p:spPr>
          <a:xfrm rot="5400000">
            <a:off x="23937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2843808" y="3573016"/>
            <a:ext cx="108012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5004048" y="3573016"/>
            <a:ext cx="1008112" cy="21602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1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3568" y="404664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/>
              <a:t>V</a:t>
            </a:r>
            <a:r>
              <a:rPr lang="en-US" sz="4000" b="1" i="1" dirty="0" smtClean="0"/>
              <a:t>anishing </a:t>
            </a:r>
            <a:r>
              <a:rPr lang="en-US" sz="4000" b="1" i="1" dirty="0"/>
              <a:t>gradient </a:t>
            </a:r>
            <a:r>
              <a:rPr lang="en-US" sz="4000" b="1" i="1" dirty="0" smtClean="0"/>
              <a:t>problem</a:t>
            </a:r>
            <a:endParaRPr lang="en-US" sz="4000" b="1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899592" y="5805264"/>
            <a:ext cx="8316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83568" y="2852936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ed </a:t>
            </a:r>
            <a:r>
              <a:rPr lang="en-US" sz="3200" dirty="0"/>
              <a:t>to the development of  </a:t>
            </a:r>
            <a:r>
              <a:rPr lang="en-US" sz="3200" b="1" dirty="0"/>
              <a:t>LSTM</a:t>
            </a:r>
            <a:r>
              <a:rPr lang="en-US" sz="3200" dirty="0"/>
              <a:t>s and </a:t>
            </a:r>
            <a:r>
              <a:rPr lang="en-US" sz="3200" b="1" dirty="0"/>
              <a:t>GRU</a:t>
            </a:r>
            <a:r>
              <a:rPr lang="en-US" sz="3200" dirty="0"/>
              <a:t>s, two of the currently most popular and powerful models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55576" y="1196752"/>
            <a:ext cx="60486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In an RNN trained on long sequences (</a:t>
            </a:r>
            <a:r>
              <a:rPr lang="en-US" sz="2000" i="1" dirty="0"/>
              <a:t>e.g. </a:t>
            </a:r>
            <a:r>
              <a:rPr lang="en-US" sz="2000" dirty="0"/>
              <a:t>100 time steps) the gradients can easily explode or vanish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845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方塊 59"/>
          <p:cNvSpPr txBox="1"/>
          <p:nvPr/>
        </p:nvSpPr>
        <p:spPr>
          <a:xfrm>
            <a:off x="1187624" y="4653136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7030A0"/>
                </a:solidFill>
              </a:rPr>
              <a:t>MSTC_RNN_1_Series.ipynb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10735" y="1196752"/>
            <a:ext cx="664092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/>
              <a:t>Let’s practices for </a:t>
            </a:r>
            <a:r>
              <a:rPr lang="en-US" altLang="zh-TW" sz="3600" b="1" dirty="0" smtClean="0"/>
              <a:t>series prediction</a:t>
            </a:r>
          </a:p>
          <a:p>
            <a:pPr algn="ctr"/>
            <a:endParaRPr lang="en-US" altLang="zh-TW" sz="3600" dirty="0"/>
          </a:p>
          <a:p>
            <a:pPr algn="ctr"/>
            <a:r>
              <a:rPr lang="en-US" altLang="zh-TW" sz="3600" dirty="0" smtClean="0"/>
              <a:t> in </a:t>
            </a:r>
            <a:r>
              <a:rPr lang="en-US" altLang="zh-TW" sz="3600" dirty="0" err="1" smtClean="0"/>
              <a:t>TensorFlow</a:t>
            </a:r>
            <a:r>
              <a:rPr lang="en-US" altLang="zh-TW" sz="3600" dirty="0" smtClean="0"/>
              <a:t> with </a:t>
            </a:r>
            <a:r>
              <a:rPr lang="en-US" altLang="zh-TW" sz="3600" dirty="0"/>
              <a:t>a </a:t>
            </a:r>
            <a:r>
              <a:rPr lang="en-US" altLang="zh-TW" sz="3600" dirty="0" err="1" smtClean="0"/>
              <a:t>BasicRNNCell</a:t>
            </a:r>
            <a:endParaRPr lang="en-US" altLang="zh-TW" sz="3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0072" y="-23097"/>
            <a:ext cx="3133725" cy="14573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3573016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A1953"/>
                </a:solidFill>
              </a:rPr>
              <a:t>https://github.com/MasterMSTC/DeepLearning_TF_Keras</a:t>
            </a:r>
          </a:p>
        </p:txBody>
      </p:sp>
    </p:spTree>
    <p:extLst>
      <p:ext uri="{BB962C8B-B14F-4D97-AF65-F5344CB8AC3E}">
        <p14:creationId xmlns:p14="http://schemas.microsoft.com/office/powerpoint/2010/main" val="5415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83568" y="1268760"/>
            <a:ext cx="820891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Tensorflow</a:t>
            </a:r>
            <a:r>
              <a:rPr lang="en-US" sz="2400" dirty="0" smtClean="0"/>
              <a:t> </a:t>
            </a:r>
            <a:r>
              <a:rPr lang="en-US" sz="2400" dirty="0"/>
              <a:t>contains two different functions for RNNs: </a:t>
            </a:r>
            <a:r>
              <a:rPr lang="en-US" sz="2400" dirty="0" err="1"/>
              <a:t>tf.nn.rnn</a:t>
            </a:r>
            <a:r>
              <a:rPr lang="en-US" sz="2400" dirty="0"/>
              <a:t> and </a:t>
            </a:r>
            <a:r>
              <a:rPr lang="en-US" sz="2400" dirty="0" err="1"/>
              <a:t>tf.nn.dynamic_rnn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Internally, </a:t>
            </a:r>
            <a:r>
              <a:rPr lang="en-US" sz="2400" b="1" dirty="0" err="1"/>
              <a:t>tf.nn.rnn</a:t>
            </a:r>
            <a:r>
              <a:rPr lang="en-US" sz="2400" dirty="0"/>
              <a:t> creates an </a:t>
            </a:r>
            <a:r>
              <a:rPr lang="en-US" sz="2400" b="1" dirty="0"/>
              <a:t>unrolled </a:t>
            </a:r>
            <a:r>
              <a:rPr lang="en-US" sz="2400" b="1" dirty="0" smtClean="0"/>
              <a:t>static-graph </a:t>
            </a:r>
            <a:r>
              <a:rPr lang="en-US" sz="2400" b="1" dirty="0"/>
              <a:t>for a fixed RNN length</a:t>
            </a:r>
            <a:r>
              <a:rPr lang="en-US" sz="2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First</a:t>
            </a:r>
            <a:r>
              <a:rPr lang="en-US" sz="2400" dirty="0"/>
              <a:t>, graph creation is slow. 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Second</a:t>
            </a:r>
            <a:r>
              <a:rPr lang="en-US" sz="2400" dirty="0"/>
              <a:t>, you’re unable to pass in longer sequences </a:t>
            </a:r>
            <a:r>
              <a:rPr lang="en-US" sz="2400" dirty="0" smtClean="0"/>
              <a:t>than </a:t>
            </a:r>
            <a:r>
              <a:rPr lang="en-US" sz="2400" dirty="0"/>
              <a:t>you’ve originally specified.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tf.nn.dynamic_rnn</a:t>
            </a:r>
            <a:r>
              <a:rPr lang="en-US" sz="2400" dirty="0"/>
              <a:t> solves this. It uses a </a:t>
            </a:r>
            <a:r>
              <a:rPr lang="en-US" sz="2400" dirty="0" err="1"/>
              <a:t>tf.While</a:t>
            </a:r>
            <a:r>
              <a:rPr lang="en-US" sz="2400" dirty="0"/>
              <a:t> loop to dynamically construct the graph when it is </a:t>
            </a:r>
            <a:r>
              <a:rPr lang="en-US" sz="2400" dirty="0" smtClean="0"/>
              <a:t>executed.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</a:t>
            </a:r>
            <a:r>
              <a:rPr lang="en-US" sz="2400" dirty="0" smtClean="0"/>
              <a:t>raph </a:t>
            </a:r>
            <a:r>
              <a:rPr lang="en-US" sz="2400" dirty="0"/>
              <a:t>creation is </a:t>
            </a:r>
            <a:r>
              <a:rPr lang="en-US" sz="2400" dirty="0" smtClean="0"/>
              <a:t>faster;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and </a:t>
            </a:r>
            <a:r>
              <a:rPr lang="en-US" sz="2400" b="1" dirty="0"/>
              <a:t>you can feed batches of variable </a:t>
            </a:r>
            <a:r>
              <a:rPr lang="en-US" sz="2400" b="1" dirty="0" smtClean="0"/>
              <a:t>size</a:t>
            </a:r>
            <a:r>
              <a:rPr lang="en-US" sz="2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2339752" y="332656"/>
            <a:ext cx="5011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 smtClean="0">
                <a:solidFill>
                  <a:prstClr val="black"/>
                </a:solidFill>
              </a:rPr>
              <a:t>Tensorflow</a:t>
            </a:r>
            <a:r>
              <a:rPr lang="en-US" sz="2800" b="1" dirty="0" smtClean="0">
                <a:solidFill>
                  <a:prstClr val="black"/>
                </a:solidFill>
              </a:rPr>
              <a:t> RNN </a:t>
            </a:r>
            <a:r>
              <a:rPr lang="en-US" sz="2800" b="1" dirty="0">
                <a:solidFill>
                  <a:prstClr val="black"/>
                </a:solidFill>
              </a:rPr>
              <a:t>static vs. dynamic</a:t>
            </a:r>
          </a:p>
        </p:txBody>
      </p:sp>
    </p:spTree>
    <p:extLst>
      <p:ext uri="{BB962C8B-B14F-4D97-AF65-F5344CB8AC3E}">
        <p14:creationId xmlns:p14="http://schemas.microsoft.com/office/powerpoint/2010/main" val="20499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1520" y="548680"/>
            <a:ext cx="8424936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/>
              <a:t>Is it always necessary to use dynamic/memory models</a:t>
            </a:r>
            <a:r>
              <a:rPr lang="es-ES" sz="4800" b="1" dirty="0" smtClean="0"/>
              <a:t>?</a:t>
            </a:r>
            <a:endParaRPr lang="en-US" sz="4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You can see Human Activity Recognition examples 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/>
          </a:p>
          <a:p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github.com/MasterMSTC/DeepLearning_TF_Keras</a:t>
            </a:r>
            <a:endParaRPr lang="en-US" sz="2800" b="1" dirty="0" smtClean="0"/>
          </a:p>
          <a:p>
            <a:endParaRPr lang="es-ES" sz="2800" b="1" dirty="0"/>
          </a:p>
          <a:p>
            <a:pPr algn="ctr"/>
            <a:r>
              <a:rPr lang="en-US" sz="2800" b="1" dirty="0" err="1" smtClean="0">
                <a:solidFill>
                  <a:srgbClr val="7030A0"/>
                </a:solidFill>
              </a:rPr>
              <a:t>MSTC_HAR_CNN.ipynb</a:t>
            </a:r>
            <a:endParaRPr lang="en-US" sz="2800" b="1" dirty="0" smtClean="0">
              <a:solidFill>
                <a:srgbClr val="7030A0"/>
              </a:solidFill>
            </a:endParaRPr>
          </a:p>
          <a:p>
            <a:pPr algn="ctr"/>
            <a:endParaRPr lang="es-ES" sz="2800" b="1" dirty="0">
              <a:solidFill>
                <a:srgbClr val="7030A0"/>
              </a:solidFill>
            </a:endParaRPr>
          </a:p>
          <a:p>
            <a:pPr algn="ctr"/>
            <a:r>
              <a:rPr lang="en-US" sz="2800" b="1" dirty="0" err="1" smtClean="0">
                <a:solidFill>
                  <a:srgbClr val="7030A0"/>
                </a:solidFill>
              </a:rPr>
              <a:t>MSTC_Keras_HAR_CNN.ipynb</a:t>
            </a:r>
            <a:endParaRPr lang="en-US" sz="2800" b="1" dirty="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114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83568" y="1268760"/>
            <a:ext cx="820891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r>
              <a:rPr lang="en-US" sz="2800" dirty="0" smtClean="0"/>
              <a:t>What </a:t>
            </a:r>
            <a:r>
              <a:rPr lang="en-US" sz="2800" dirty="0"/>
              <a:t>about performance? </a:t>
            </a:r>
            <a:r>
              <a:rPr lang="en-US" sz="2800" dirty="0" smtClean="0"/>
              <a:t> </a:t>
            </a:r>
            <a:r>
              <a:rPr lang="en-US" sz="2800" dirty="0"/>
              <a:t>dynamic </a:t>
            </a:r>
            <a:r>
              <a:rPr lang="en-US" sz="2800" dirty="0" smtClean="0"/>
              <a:t>is faster?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In short, just use </a:t>
            </a:r>
            <a:r>
              <a:rPr lang="en-US" sz="2800" dirty="0" err="1"/>
              <a:t>tf.nn.dynamic_rnn</a:t>
            </a:r>
            <a:r>
              <a:rPr lang="en-US" sz="2800" dirty="0"/>
              <a:t>. There is no benefit to </a:t>
            </a:r>
            <a:r>
              <a:rPr lang="en-US" sz="2800" dirty="0" err="1"/>
              <a:t>tf.nn.rnn</a:t>
            </a:r>
            <a:r>
              <a:rPr lang="en-US" sz="2800" dirty="0"/>
              <a:t> and I wouldn’t be surprised if it was deprecated in the future.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6599" y="4797152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http://www.wildml.com/2016/08/rnns-in-tensorflow-a-practical-guide-and-undocumented-features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2339752" y="332656"/>
            <a:ext cx="5011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 smtClean="0">
                <a:solidFill>
                  <a:prstClr val="black"/>
                </a:solidFill>
              </a:rPr>
              <a:t>Tensorflow</a:t>
            </a:r>
            <a:r>
              <a:rPr lang="en-US" sz="2800" b="1" dirty="0" smtClean="0">
                <a:solidFill>
                  <a:prstClr val="black"/>
                </a:solidFill>
              </a:rPr>
              <a:t> RNN </a:t>
            </a:r>
            <a:r>
              <a:rPr lang="en-US" sz="2800" b="1" dirty="0">
                <a:solidFill>
                  <a:prstClr val="black"/>
                </a:solidFill>
              </a:rPr>
              <a:t>static vs. dynamic</a:t>
            </a:r>
          </a:p>
        </p:txBody>
      </p:sp>
    </p:spTree>
    <p:extLst>
      <p:ext uri="{BB962C8B-B14F-4D97-AF65-F5344CB8AC3E}">
        <p14:creationId xmlns:p14="http://schemas.microsoft.com/office/powerpoint/2010/main" val="425164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55576" y="1988840"/>
            <a:ext cx="78488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r</a:t>
            </a:r>
            <a:r>
              <a:rPr lang="en-US" sz="2800" dirty="0" err="1" smtClean="0"/>
              <a:t>nn_inputs</a:t>
            </a:r>
            <a:r>
              <a:rPr lang="en-US" sz="2800" dirty="0" smtClean="0"/>
              <a:t> to </a:t>
            </a:r>
            <a:r>
              <a:rPr lang="en-US" sz="2800" b="1" dirty="0" err="1"/>
              <a:t>tf.nn.rnn</a:t>
            </a:r>
            <a:r>
              <a:rPr lang="en-US" sz="2800" dirty="0"/>
              <a:t> </a:t>
            </a:r>
            <a:r>
              <a:rPr lang="en-US" sz="2800" dirty="0" smtClean="0"/>
              <a:t>is a list of tensors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rnn_inputs</a:t>
            </a:r>
            <a:r>
              <a:rPr lang="en-US" sz="2800" b="1" dirty="0" smtClean="0"/>
              <a:t> to </a:t>
            </a:r>
            <a:r>
              <a:rPr lang="en-US" sz="2800" b="1" dirty="0" err="1" smtClean="0"/>
              <a:t>tf.nn.dynamic_rnn</a:t>
            </a:r>
            <a:r>
              <a:rPr lang="en-US" sz="2800" dirty="0" smtClean="0"/>
              <a:t>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3"/>
            <a:r>
              <a:rPr lang="en-US" sz="2800" dirty="0" smtClean="0"/>
              <a:t>A Tensor with dimension</a:t>
            </a:r>
          </a:p>
          <a:p>
            <a:pPr lvl="3"/>
            <a:r>
              <a:rPr lang="en-US" sz="2800" dirty="0" smtClean="0"/>
              <a:t>[</a:t>
            </a:r>
            <a:r>
              <a:rPr lang="en-US" sz="2800" dirty="0" err="1"/>
              <a:t>batch_size</a:t>
            </a:r>
            <a:r>
              <a:rPr lang="en-US" sz="2800" dirty="0"/>
              <a:t>, </a:t>
            </a:r>
            <a:r>
              <a:rPr lang="en-US" sz="2800" dirty="0" err="1"/>
              <a:t>n_step</a:t>
            </a:r>
            <a:r>
              <a:rPr lang="en-US" sz="2800" dirty="0"/>
              <a:t>, </a:t>
            </a:r>
            <a:r>
              <a:rPr lang="en-US" sz="2800" dirty="0" err="1"/>
              <a:t>n_input</a:t>
            </a:r>
            <a:r>
              <a:rPr lang="en-US" sz="2800" dirty="0"/>
              <a:t>]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67744" y="32405"/>
            <a:ext cx="50119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 smtClean="0">
                <a:solidFill>
                  <a:prstClr val="black"/>
                </a:solidFill>
              </a:rPr>
              <a:t>Tensorflow</a:t>
            </a:r>
            <a:r>
              <a:rPr lang="en-US" sz="2800" b="1" dirty="0" smtClean="0">
                <a:solidFill>
                  <a:prstClr val="black"/>
                </a:solidFill>
              </a:rPr>
              <a:t> RNN </a:t>
            </a:r>
            <a:r>
              <a:rPr lang="en-US" sz="2800" b="1" dirty="0">
                <a:solidFill>
                  <a:prstClr val="black"/>
                </a:solidFill>
              </a:rPr>
              <a:t>static vs. </a:t>
            </a:r>
            <a:r>
              <a:rPr lang="en-US" sz="2800" b="1" dirty="0" smtClean="0">
                <a:solidFill>
                  <a:prstClr val="black"/>
                </a:solidFill>
              </a:rPr>
              <a:t>dynamic</a:t>
            </a:r>
          </a:p>
          <a:p>
            <a:pPr lvl="0"/>
            <a:endParaRPr lang="es-ES" sz="1400" b="1" dirty="0">
              <a:solidFill>
                <a:prstClr val="black"/>
              </a:solidFill>
            </a:endParaRPr>
          </a:p>
          <a:p>
            <a:pPr lvl="0" algn="ctr"/>
            <a:r>
              <a:rPr lang="en-US" sz="2800" dirty="0" err="1" smtClean="0">
                <a:solidFill>
                  <a:prstClr val="black"/>
                </a:solidFill>
              </a:rPr>
              <a:t>rnn_inputs</a:t>
            </a:r>
            <a:r>
              <a:rPr lang="es-ES" sz="2800" dirty="0" smtClean="0">
                <a:solidFill>
                  <a:prstClr val="black"/>
                </a:solidFill>
              </a:rPr>
              <a:t> are </a:t>
            </a:r>
            <a:r>
              <a:rPr lang="en-US" sz="2800" dirty="0" smtClean="0">
                <a:solidFill>
                  <a:prstClr val="black"/>
                </a:solidFill>
              </a:rPr>
              <a:t>different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3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836712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dirty="0" smtClean="0"/>
              <a:t>See </a:t>
            </a:r>
            <a:r>
              <a:rPr lang="en-US" sz="4000" b="1" dirty="0">
                <a:hlinkClick r:id="rId2"/>
              </a:rPr>
              <a:t>Neural networks and deep learning by </a:t>
            </a:r>
            <a:r>
              <a:rPr lang="en-US" sz="4000" b="1" dirty="0" err="1">
                <a:hlinkClick r:id="rId2"/>
              </a:rPr>
              <a:t>Aurélien</a:t>
            </a:r>
            <a:r>
              <a:rPr lang="en-US" sz="4000" b="1" dirty="0">
                <a:hlinkClick r:id="rId2"/>
              </a:rPr>
              <a:t> </a:t>
            </a:r>
            <a:r>
              <a:rPr lang="en-US" sz="4000" b="1" dirty="0" err="1">
                <a:hlinkClick r:id="rId2"/>
              </a:rPr>
              <a:t>Géro</a:t>
            </a:r>
            <a:endParaRPr lang="en-US" sz="4000" b="1" dirty="0">
              <a:hlinkClick r:id="rId2"/>
            </a:endParaRP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2900" dirty="0" smtClean="0">
                <a:hlinkClick r:id="rId3"/>
              </a:rPr>
              <a:t>https</a:t>
            </a:r>
            <a:r>
              <a:rPr lang="en-US" sz="2900" dirty="0">
                <a:hlinkClick r:id="rId3"/>
              </a:rPr>
              <a:t>://</a:t>
            </a:r>
            <a:r>
              <a:rPr lang="en-US" sz="2900" dirty="0" smtClean="0">
                <a:hlinkClick r:id="rId3"/>
              </a:rPr>
              <a:t>www.safaribooksonline.com/library/view/neural-networks-and/9781492037354/ch04.html</a:t>
            </a:r>
            <a:r>
              <a:rPr lang="en-US" sz="2900" dirty="0" smtClean="0"/>
              <a:t> </a:t>
            </a:r>
            <a:endParaRPr lang="en-US" sz="29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In particular Fig 4-10 to understand reshape</a:t>
            </a:r>
          </a:p>
          <a:p>
            <a:pPr marL="0" indent="0">
              <a:buNone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9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755576" y="1052736"/>
            <a:ext cx="7920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altLang="zh-TW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You can try with financial data (hard</a:t>
            </a:r>
            <a:r>
              <a:rPr lang="en-US" sz="3600" b="1" dirty="0"/>
              <a:t>)</a:t>
            </a:r>
            <a:r>
              <a:rPr lang="en-US" sz="3600" b="1" dirty="0" smtClean="0"/>
              <a:t> and synthetic signals (easy</a:t>
            </a:r>
            <a:r>
              <a:rPr lang="es-ES" sz="3600" b="1" dirty="0" smtClean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As well as with LSTM </a:t>
            </a:r>
            <a:r>
              <a:rPr lang="en-US" sz="3600" b="1" dirty="0"/>
              <a:t>and </a:t>
            </a:r>
            <a:r>
              <a:rPr lang="en-US" sz="3600" b="1" dirty="0" smtClean="0"/>
              <a:t>GRU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b="1" dirty="0"/>
          </a:p>
          <a:p>
            <a:endParaRPr lang="en-US" altLang="zh-TW" sz="3600" b="1" dirty="0"/>
          </a:p>
        </p:txBody>
      </p:sp>
    </p:spTree>
    <p:extLst>
      <p:ext uri="{BB962C8B-B14F-4D97-AF65-F5344CB8AC3E}">
        <p14:creationId xmlns:p14="http://schemas.microsoft.com/office/powerpoint/2010/main" val="354346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1520" y="548680"/>
            <a:ext cx="84249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/>
              <a:t>Now let’s try a simple NLP task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algn="ctr"/>
            <a:r>
              <a:rPr lang="en-US" sz="3200" b="1" dirty="0" smtClean="0"/>
              <a:t>Predicting Text Characters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/>
          </a:p>
          <a:p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github.com/MasterMSTC/DeepLearning_TF_Keras</a:t>
            </a:r>
            <a:endParaRPr lang="en-US" sz="2800" b="1" dirty="0" smtClean="0"/>
          </a:p>
          <a:p>
            <a:endParaRPr lang="es-ES" sz="2800" b="1" dirty="0"/>
          </a:p>
          <a:p>
            <a:pPr algn="ctr"/>
            <a:endParaRPr lang="en-US" sz="2800" b="1" dirty="0">
              <a:solidFill>
                <a:srgbClr val="7030A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MSTC_Keras_RNN_2_Text.ipynb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601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Text prediction &amp; generation using RNN</a:t>
            </a:r>
            <a:endParaRPr lang="en-U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132856"/>
            <a:ext cx="8568952" cy="3661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196752"/>
            <a:ext cx="2201987" cy="6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19672" y="623731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http://suriyadeepan.github.io/2017-02-13-unfolding-rnn-2/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39553" y="260648"/>
            <a:ext cx="813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The NLP </a:t>
            </a:r>
            <a:r>
              <a:rPr lang="en-US" sz="3200" b="1" dirty="0"/>
              <a:t>Task</a:t>
            </a:r>
            <a:r>
              <a:rPr lang="en-US" sz="3200" b="1" dirty="0" smtClean="0"/>
              <a:t>: </a:t>
            </a:r>
            <a:r>
              <a:rPr lang="en-US" sz="3200" dirty="0" smtClean="0"/>
              <a:t>language </a:t>
            </a:r>
            <a:r>
              <a:rPr lang="en-US" sz="3200" dirty="0"/>
              <a:t>modeling </a:t>
            </a:r>
            <a:r>
              <a:rPr lang="en-US" sz="3200" dirty="0" smtClean="0"/>
              <a:t>to </a:t>
            </a:r>
            <a:r>
              <a:rPr lang="en-US" sz="3200" dirty="0"/>
              <a:t>capture the statistical relationship among </a:t>
            </a:r>
            <a:r>
              <a:rPr lang="en-US" sz="3200" dirty="0" smtClean="0"/>
              <a:t>words</a:t>
            </a:r>
            <a:r>
              <a:rPr lang="en-US" sz="3200" b="1" dirty="0"/>
              <a:t> </a:t>
            </a:r>
            <a:r>
              <a:rPr lang="en-US" sz="3200" b="1" dirty="0" smtClean="0"/>
              <a:t>/ chars</a:t>
            </a:r>
            <a:endParaRPr lang="en-U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924944"/>
            <a:ext cx="5556646" cy="328862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11560" y="1484784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objective of the network is to observe the input </a:t>
            </a:r>
            <a:r>
              <a:rPr lang="en-US" sz="2400" i="1" dirty="0"/>
              <a:t>x</a:t>
            </a:r>
            <a:r>
              <a:rPr lang="en-US" sz="2400" dirty="0"/>
              <a:t>, one character at a time and produce the output sentence </a:t>
            </a:r>
            <a:r>
              <a:rPr lang="en-US" sz="2400" i="1" dirty="0"/>
              <a:t>y</a:t>
            </a:r>
            <a:r>
              <a:rPr lang="en-US" sz="2400" dirty="0"/>
              <a:t>, one character at a time</a:t>
            </a:r>
          </a:p>
        </p:txBody>
      </p:sp>
    </p:spTree>
    <p:extLst>
      <p:ext uri="{BB962C8B-B14F-4D97-AF65-F5344CB8AC3E}">
        <p14:creationId xmlns:p14="http://schemas.microsoft.com/office/powerpoint/2010/main" val="21747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412776"/>
            <a:ext cx="6853387" cy="3542506"/>
          </a:xfrm>
          <a:prstGeom prst="rect">
            <a:avLst/>
          </a:prstGeom>
        </p:spPr>
      </p:pic>
      <p:sp>
        <p:nvSpPr>
          <p:cNvPr id="3" name="矩形 58"/>
          <p:cNvSpPr/>
          <p:nvPr/>
        </p:nvSpPr>
        <p:spPr>
          <a:xfrm rot="5400000">
            <a:off x="4754571" y="325920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59"/>
          <p:cNvSpPr txBox="1"/>
          <p:nvPr/>
        </p:nvSpPr>
        <p:spPr>
          <a:xfrm>
            <a:off x="251520" y="5373216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</p:txBody>
      </p:sp>
      <p:sp>
        <p:nvSpPr>
          <p:cNvPr id="5" name="文字方塊 23"/>
          <p:cNvSpPr txBox="1"/>
          <p:nvPr/>
        </p:nvSpPr>
        <p:spPr>
          <a:xfrm rot="10800000">
            <a:off x="6395031" y="538598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6" name="Grupo 5"/>
          <p:cNvGrpSpPr/>
          <p:nvPr/>
        </p:nvGrpSpPr>
        <p:grpSpPr>
          <a:xfrm>
            <a:off x="2833925" y="5385989"/>
            <a:ext cx="342900" cy="342900"/>
            <a:chOff x="2888244" y="3068960"/>
            <a:chExt cx="342900" cy="342900"/>
          </a:xfrm>
        </p:grpSpPr>
        <p:sp>
          <p:nvSpPr>
            <p:cNvPr id="7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3435838"/>
                </p:ext>
              </p:extLst>
            </p:nvPr>
          </p:nvGraphicFramePr>
          <p:xfrm>
            <a:off x="2913407" y="3096346"/>
            <a:ext cx="30003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88" name="Ecuación" r:id="rId4" imgW="139680" imgH="139680" progId="Equation.3">
                    <p:embed/>
                  </p:oleObj>
                </mc:Choice>
                <mc:Fallback>
                  <p:oleObj name="Ecuación" r:id="rId4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407" y="3096346"/>
                          <a:ext cx="30003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upo 8"/>
          <p:cNvGrpSpPr/>
          <p:nvPr/>
        </p:nvGrpSpPr>
        <p:grpSpPr>
          <a:xfrm>
            <a:off x="5669260" y="5385989"/>
            <a:ext cx="342900" cy="342900"/>
            <a:chOff x="2888244" y="3068960"/>
            <a:chExt cx="342900" cy="342900"/>
          </a:xfrm>
        </p:grpSpPr>
        <p:sp>
          <p:nvSpPr>
            <p:cNvPr id="10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7185625"/>
                </p:ext>
              </p:extLst>
            </p:nvPr>
          </p:nvGraphicFramePr>
          <p:xfrm>
            <a:off x="2954622" y="3123334"/>
            <a:ext cx="217487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89" name="Ecuación" r:id="rId6" imgW="101520" imgH="114120" progId="Equation.3">
                    <p:embed/>
                  </p:oleObj>
                </mc:Choice>
                <mc:Fallback>
                  <p:oleObj name="Ecuación" r:id="rId6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622" y="3123334"/>
                          <a:ext cx="217487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upo 23"/>
          <p:cNvGrpSpPr/>
          <p:nvPr/>
        </p:nvGrpSpPr>
        <p:grpSpPr>
          <a:xfrm>
            <a:off x="4211960" y="5385989"/>
            <a:ext cx="342900" cy="342900"/>
            <a:chOff x="4283968" y="3429000"/>
            <a:chExt cx="342900" cy="342900"/>
          </a:xfrm>
        </p:grpSpPr>
        <p:sp>
          <p:nvSpPr>
            <p:cNvPr id="25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246101"/>
                </p:ext>
              </p:extLst>
            </p:nvPr>
          </p:nvGraphicFramePr>
          <p:xfrm>
            <a:off x="4355083" y="3462736"/>
            <a:ext cx="2159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90" name="Ecuación" r:id="rId8" imgW="101520" imgH="114120" progId="Equation.3">
                    <p:embed/>
                  </p:oleObj>
                </mc:Choice>
                <mc:Fallback>
                  <p:oleObj name="Ecuación" r:id="rId8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083" y="3462736"/>
                          <a:ext cx="2159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2843808" y="5837202"/>
                <a:ext cx="42637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 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5837202"/>
                <a:ext cx="426373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58"/>
          <p:cNvSpPr/>
          <p:nvPr/>
        </p:nvSpPr>
        <p:spPr>
          <a:xfrm rot="5400000">
            <a:off x="4538547" y="-179413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35496" y="319880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p:sp>
        <p:nvSpPr>
          <p:cNvPr id="46" name="文字方塊 23"/>
          <p:cNvSpPr txBox="1"/>
          <p:nvPr/>
        </p:nvSpPr>
        <p:spPr>
          <a:xfrm rot="10800000">
            <a:off x="6179007" y="3326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47" name="Grupo 46"/>
          <p:cNvGrpSpPr/>
          <p:nvPr/>
        </p:nvGrpSpPr>
        <p:grpSpPr>
          <a:xfrm>
            <a:off x="2617901" y="332653"/>
            <a:ext cx="342900" cy="342900"/>
            <a:chOff x="2888244" y="3068960"/>
            <a:chExt cx="342900" cy="342900"/>
          </a:xfrm>
        </p:grpSpPr>
        <p:sp>
          <p:nvSpPr>
            <p:cNvPr id="48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1388240"/>
                </p:ext>
              </p:extLst>
            </p:nvPr>
          </p:nvGraphicFramePr>
          <p:xfrm>
            <a:off x="2954806" y="3123657"/>
            <a:ext cx="217487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91" name="Ecuación" r:id="rId11" imgW="101520" imgH="114120" progId="Equation.3">
                    <p:embed/>
                  </p:oleObj>
                </mc:Choice>
                <mc:Fallback>
                  <p:oleObj name="Ecuación" r:id="rId11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806" y="3123657"/>
                          <a:ext cx="217487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upo 49"/>
          <p:cNvGrpSpPr/>
          <p:nvPr/>
        </p:nvGrpSpPr>
        <p:grpSpPr>
          <a:xfrm>
            <a:off x="5453236" y="332653"/>
            <a:ext cx="342900" cy="342900"/>
            <a:chOff x="2888244" y="3068960"/>
            <a:chExt cx="342900" cy="342900"/>
          </a:xfrm>
        </p:grpSpPr>
        <p:sp>
          <p:nvSpPr>
            <p:cNvPr id="51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1816390"/>
                </p:ext>
              </p:extLst>
            </p:nvPr>
          </p:nvGraphicFramePr>
          <p:xfrm>
            <a:off x="2967446" y="3123657"/>
            <a:ext cx="1905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92" name="Ecuación" r:id="rId13" imgW="88560" imgH="114120" progId="Equation.3">
                    <p:embed/>
                  </p:oleObj>
                </mc:Choice>
                <mc:Fallback>
                  <p:oleObj name="Ecuación" r:id="rId13" imgW="8856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7446" y="3123657"/>
                          <a:ext cx="1905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Grupo 52"/>
          <p:cNvGrpSpPr/>
          <p:nvPr/>
        </p:nvGrpSpPr>
        <p:grpSpPr>
          <a:xfrm>
            <a:off x="3995936" y="332653"/>
            <a:ext cx="342900" cy="342900"/>
            <a:chOff x="4283968" y="3429000"/>
            <a:chExt cx="342900" cy="342900"/>
          </a:xfrm>
        </p:grpSpPr>
        <p:sp>
          <p:nvSpPr>
            <p:cNvPr id="54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4070704"/>
                </p:ext>
              </p:extLst>
            </p:nvPr>
          </p:nvGraphicFramePr>
          <p:xfrm>
            <a:off x="4355207" y="3461472"/>
            <a:ext cx="2159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93" name="Ecuación" r:id="rId15" imgW="101520" imgH="114120" progId="Equation.3">
                    <p:embed/>
                  </p:oleObj>
                </mc:Choice>
                <mc:Fallback>
                  <p:oleObj name="Ecuación" r:id="rId15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207" y="3461472"/>
                          <a:ext cx="2159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627784" y="783866"/>
                <a:ext cx="44055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783866"/>
                <a:ext cx="4405501" cy="400110"/>
              </a:xfrm>
              <a:prstGeom prst="rect">
                <a:avLst/>
              </a:prstGeom>
              <a:blipFill rotWithShape="0"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1772816"/>
            <a:ext cx="734481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+ much more to consider…</a:t>
            </a:r>
          </a:p>
          <a:p>
            <a:endParaRPr lang="en-US" dirty="0"/>
          </a:p>
          <a:p>
            <a:pPr lvl="1"/>
            <a:r>
              <a:rPr lang="en-US" sz="3200" b="1" dirty="0" smtClean="0">
                <a:solidFill>
                  <a:srgbClr val="0070C0"/>
                </a:solidFill>
              </a:rPr>
              <a:t>#Dropout</a:t>
            </a:r>
            <a:endParaRPr lang="en-US" sz="3200" b="1" dirty="0">
              <a:solidFill>
                <a:srgbClr val="0070C0"/>
              </a:solidFill>
            </a:endParaRPr>
          </a:p>
          <a:p>
            <a:pPr lvl="1"/>
            <a:endParaRPr lang="en-US" sz="3200" b="1" dirty="0">
              <a:solidFill>
                <a:srgbClr val="0070C0"/>
              </a:solidFill>
            </a:endParaRPr>
          </a:p>
          <a:p>
            <a:pPr lvl="1"/>
            <a:r>
              <a:rPr lang="en-US" sz="3200" b="1" dirty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Regularization</a:t>
            </a:r>
          </a:p>
          <a:p>
            <a:pPr lvl="1"/>
            <a:endParaRPr lang="es-ES" sz="3200" b="1" dirty="0">
              <a:solidFill>
                <a:srgbClr val="0070C0"/>
              </a:solidFill>
            </a:endParaRPr>
          </a:p>
          <a:p>
            <a:pPr lvl="1"/>
            <a:r>
              <a:rPr lang="es-ES" sz="3200" b="1" dirty="0" smtClean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Batch normalization</a:t>
            </a:r>
          </a:p>
          <a:p>
            <a:pPr lvl="1"/>
            <a:endParaRPr lang="es-ES" sz="3200" b="1" dirty="0">
              <a:solidFill>
                <a:srgbClr val="0070C0"/>
              </a:solidFill>
            </a:endParaRPr>
          </a:p>
          <a:p>
            <a:pPr lvl="1"/>
            <a:r>
              <a:rPr lang="es-ES" sz="3200" b="1" dirty="0" smtClean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Adding</a:t>
            </a:r>
            <a:r>
              <a:rPr lang="es-E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noise…</a:t>
            </a:r>
          </a:p>
          <a:p>
            <a:endParaRPr lang="en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827584" y="476672"/>
            <a:ext cx="6755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Now we can test using </a:t>
            </a:r>
            <a:r>
              <a:rPr lang="en-US" sz="3600" b="1" dirty="0">
                <a:solidFill>
                  <a:prstClr val="black"/>
                </a:solidFill>
              </a:rPr>
              <a:t>LSTM </a:t>
            </a:r>
            <a:r>
              <a:rPr lang="en-US" sz="3600" b="1" dirty="0" smtClean="0">
                <a:solidFill>
                  <a:prstClr val="black"/>
                </a:solidFill>
              </a:rPr>
              <a:t>or </a:t>
            </a:r>
            <a:r>
              <a:rPr lang="en-US" sz="3600" b="1" dirty="0">
                <a:solidFill>
                  <a:prstClr val="black"/>
                </a:solidFill>
              </a:rPr>
              <a:t>GRU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43608" y="620688"/>
            <a:ext cx="727280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</a:rPr>
              <a:t>RNN are Generative Models</a:t>
            </a:r>
          </a:p>
          <a:p>
            <a:endParaRPr lang="en-US" sz="3600" b="1" dirty="0">
              <a:solidFill>
                <a:prstClr val="black"/>
              </a:solidFill>
            </a:endParaRPr>
          </a:p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Vanilla (Elman), LSTM </a:t>
            </a:r>
            <a:r>
              <a:rPr lang="en-US" sz="3600" b="1" dirty="0">
                <a:solidFill>
                  <a:prstClr val="black"/>
                </a:solidFill>
              </a:rPr>
              <a:t>or GRU can be used to generate </a:t>
            </a:r>
            <a:r>
              <a:rPr lang="en-US" sz="3600" b="1" dirty="0" smtClean="0">
                <a:solidFill>
                  <a:prstClr val="black"/>
                </a:solidFill>
              </a:rPr>
              <a:t>TEXT</a:t>
            </a:r>
            <a:endParaRPr 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Memoryless models for sequences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/>
              <a:t>NARX</a:t>
            </a:r>
            <a:r>
              <a:rPr lang="en-US" dirty="0"/>
              <a:t> </a:t>
            </a:r>
            <a:r>
              <a:rPr lang="en-US" dirty="0" smtClean="0"/>
              <a:t>model: </a:t>
            </a:r>
            <a:r>
              <a:rPr lang="en-US" b="1" dirty="0" smtClean="0"/>
              <a:t>N</a:t>
            </a:r>
            <a:r>
              <a:rPr lang="en-US" dirty="0" smtClean="0"/>
              <a:t>onlinear </a:t>
            </a:r>
            <a:r>
              <a:rPr lang="en-US" b="1" dirty="0" smtClean="0"/>
              <a:t>A</a:t>
            </a:r>
            <a:r>
              <a:rPr lang="en-US" dirty="0" smtClean="0"/>
              <a:t>uto </a:t>
            </a:r>
            <a:r>
              <a:rPr lang="en-US" b="1" dirty="0" smtClean="0"/>
              <a:t>R</a:t>
            </a:r>
            <a:r>
              <a:rPr lang="en-US" dirty="0" smtClean="0"/>
              <a:t>egressive </a:t>
            </a:r>
            <a:r>
              <a:rPr lang="en-US" dirty="0"/>
              <a:t>Model with </a:t>
            </a:r>
            <a:r>
              <a:rPr lang="en-US" dirty="0" smtClean="0"/>
              <a:t>e</a:t>
            </a:r>
            <a:r>
              <a:rPr lang="en-US" b="1" dirty="0" smtClean="0"/>
              <a:t>x</a:t>
            </a:r>
            <a:r>
              <a:rPr lang="en-US" dirty="0" smtClean="0"/>
              <a:t>ternal </a:t>
            </a:r>
            <a:r>
              <a:rPr lang="en-US" dirty="0"/>
              <a:t>inputs. </a:t>
            </a:r>
            <a:endParaRPr lang="en-US" dirty="0" smtClean="0"/>
          </a:p>
          <a:p>
            <a:r>
              <a:rPr lang="en-US" dirty="0" smtClean="0"/>
              <a:t>Another </a:t>
            </a:r>
            <a:r>
              <a:rPr lang="en-US" dirty="0"/>
              <a:t>name: </a:t>
            </a:r>
            <a:r>
              <a:rPr lang="en-US" b="1" dirty="0"/>
              <a:t>TDNN</a:t>
            </a:r>
            <a:r>
              <a:rPr lang="en-US" dirty="0"/>
              <a:t> (time-delay neural network)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636912"/>
            <a:ext cx="45243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88" y="404664"/>
            <a:ext cx="87630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/>
          <p:nvPr/>
        </p:nvSpPr>
        <p:spPr>
          <a:xfrm>
            <a:off x="201488" y="671639"/>
            <a:ext cx="12291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 th</a:t>
            </a:r>
          </a:p>
          <a:p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</a:p>
        </p:txBody>
      </p:sp>
      <p:sp>
        <p:nvSpPr>
          <p:cNvPr id="863" name="Shape 863"/>
          <p:cNvSpPr/>
          <p:nvPr/>
        </p:nvSpPr>
        <p:spPr>
          <a:xfrm>
            <a:off x="304513" y="1761489"/>
            <a:ext cx="12291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300 th</a:t>
            </a:r>
          </a:p>
          <a:p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</a:p>
        </p:txBody>
      </p:sp>
      <p:sp>
        <p:nvSpPr>
          <p:cNvPr id="864" name="Shape 864"/>
          <p:cNvSpPr/>
          <p:nvPr/>
        </p:nvSpPr>
        <p:spPr>
          <a:xfrm>
            <a:off x="304513" y="3097989"/>
            <a:ext cx="12291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700 th</a:t>
            </a:r>
          </a:p>
          <a:p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</a:p>
        </p:txBody>
      </p:sp>
      <p:sp>
        <p:nvSpPr>
          <p:cNvPr id="865" name="Shape 865"/>
          <p:cNvSpPr/>
          <p:nvPr/>
        </p:nvSpPr>
        <p:spPr>
          <a:xfrm>
            <a:off x="304513" y="4224814"/>
            <a:ext cx="11262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 dirty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2000 th</a:t>
            </a:r>
          </a:p>
          <a:p>
            <a:r>
              <a:rPr lang="en" sz="1400" b="1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iteration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936700" y="5426275"/>
            <a:ext cx="87072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Andrej Karpathy, Blog on “Unreasonable Effectiveness of Recurrent Neural Networks”</a:t>
            </a:r>
          </a:p>
          <a:p>
            <a:endParaRPr sz="1400" kern="0">
              <a:solidFill>
                <a:srgbClr val="000000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065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Basic concepts</a:t>
            </a:r>
            <a:r>
              <a:rPr lang="es-ES" sz="3100" b="1" dirty="0" smtClean="0"/>
              <a:t>: LSTM &amp; GRU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539552" y="1628800"/>
            <a:ext cx="77768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Vanishing gradients</a:t>
            </a:r>
            <a:r>
              <a:rPr lang="en-US" sz="2000" dirty="0" smtClean="0"/>
              <a:t>: </a:t>
            </a:r>
            <a:r>
              <a:rPr lang="en-US" sz="2800" dirty="0" smtClean="0"/>
              <a:t>a problem?</a:t>
            </a:r>
          </a:p>
          <a:p>
            <a:endParaRPr lang="en-US" dirty="0"/>
          </a:p>
          <a:p>
            <a:pPr algn="ctr"/>
            <a:r>
              <a:rPr lang="en-US" sz="2000" dirty="0" smtClean="0"/>
              <a:t> </a:t>
            </a:r>
            <a:r>
              <a:rPr lang="en-US" sz="2400" i="1" dirty="0" smtClean="0"/>
              <a:t>it </a:t>
            </a:r>
            <a:r>
              <a:rPr lang="en-US" sz="2400" i="1" dirty="0"/>
              <a:t>may be that for some tasks we want gradients to vanish completely, and for others, it may be that we want them to </a:t>
            </a:r>
            <a:r>
              <a:rPr lang="en-US" sz="2400" i="1" dirty="0" smtClean="0"/>
              <a:t>grow</a:t>
            </a:r>
          </a:p>
          <a:p>
            <a:pPr algn="ctr"/>
            <a:endParaRPr lang="es-ES" sz="2800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Are RNNs capable </a:t>
            </a:r>
            <a:r>
              <a:rPr lang="en-US" sz="2800" dirty="0"/>
              <a:t>of </a:t>
            </a:r>
            <a:r>
              <a:rPr lang="en-US" sz="2800" dirty="0" smtClean="0"/>
              <a:t>handling “</a:t>
            </a:r>
            <a:r>
              <a:rPr lang="en-US" sz="2800" b="1" dirty="0" smtClean="0"/>
              <a:t>long-term dependencies</a:t>
            </a:r>
            <a:r>
              <a:rPr lang="en-US" sz="2800" dirty="0" smtClean="0"/>
              <a:t>?”</a:t>
            </a:r>
            <a:endParaRPr lang="en-US" sz="2800" i="1" dirty="0" smtClean="0"/>
          </a:p>
          <a:p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395536" y="90872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475656" y="5589240"/>
            <a:ext cx="5602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0070C0"/>
                </a:solidFill>
              </a:rPr>
              <a:t>Long Short Term Memory networks – </a:t>
            </a:r>
            <a:r>
              <a:rPr lang="en-US" sz="2400" b="1" dirty="0" smtClean="0">
                <a:solidFill>
                  <a:srgbClr val="0070C0"/>
                </a:solidFill>
              </a:rPr>
              <a:t>LSTMs </a:t>
            </a:r>
          </a:p>
          <a:p>
            <a:pPr lvl="0" algn="ctr"/>
            <a:r>
              <a:rPr lang="de-DE" sz="2400" b="1" dirty="0" smtClean="0">
                <a:solidFill>
                  <a:srgbClr val="0070C0"/>
                </a:solidFill>
              </a:rPr>
              <a:t>Hocreiter </a:t>
            </a:r>
            <a:r>
              <a:rPr lang="de-DE" sz="2400" b="1" dirty="0">
                <a:solidFill>
                  <a:srgbClr val="0070C0"/>
                </a:solidFill>
              </a:rPr>
              <a:t>and Schmidhuber (1997)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71600" y="4941168"/>
            <a:ext cx="777686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</a:t>
            </a:r>
            <a:r>
              <a:rPr lang="en-US" sz="2800" b="1" dirty="0"/>
              <a:t>repeating module in a standard RNN contains a single </a:t>
            </a:r>
            <a:r>
              <a:rPr lang="en-US" sz="2800" b="1" dirty="0" smtClean="0"/>
              <a:t>layer</a:t>
            </a:r>
            <a:endParaRPr lang="en-US" sz="2800" b="1" dirty="0"/>
          </a:p>
          <a:p>
            <a:endParaRPr lang="en-U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196752"/>
            <a:ext cx="7458326" cy="2791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5868144" y="188640"/>
                <a:ext cx="2860591" cy="3077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𝑁𝑂𝑇𝐴𝑇𝐼𝑂𝑁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88640"/>
                <a:ext cx="2860591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706" r="-21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0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83568" y="4941168"/>
            <a:ext cx="820891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</a:t>
            </a:r>
            <a:r>
              <a:rPr lang="en-US" sz="2800" b="1" dirty="0"/>
              <a:t>repeating module in </a:t>
            </a:r>
            <a:r>
              <a:rPr lang="en-US" sz="2800" b="1" dirty="0" smtClean="0"/>
              <a:t>LSTM </a:t>
            </a:r>
            <a:r>
              <a:rPr lang="en-US" sz="2800" b="1" dirty="0"/>
              <a:t>contains </a:t>
            </a:r>
            <a:r>
              <a:rPr lang="en-US" sz="2800" b="1" dirty="0" smtClean="0"/>
              <a:t>four interacting layers</a:t>
            </a:r>
            <a:endParaRPr lang="en-US" sz="2800" b="1" dirty="0"/>
          </a:p>
          <a:p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532440" cy="32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Core Idea Behind LSTM</a:t>
            </a:r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4293096"/>
            <a:ext cx="6192688" cy="23267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348489" cy="2578613"/>
          </a:xfrm>
          <a:prstGeom prst="rect">
            <a:avLst/>
          </a:prstGeom>
          <a:ln>
            <a:solidFill>
              <a:srgbClr val="92D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2400" b="1" dirty="0" smtClean="0"/>
                  <a:t>CELL STATE 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254" t="-24590" r="-20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65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133" y="14077"/>
            <a:ext cx="2057371" cy="115212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67544" y="305361"/>
            <a:ext cx="84969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err="1" smtClean="0">
                <a:solidFill>
                  <a:prstClr val="black"/>
                </a:solidFill>
              </a:rPr>
              <a:t>Tensorflow</a:t>
            </a:r>
            <a:r>
              <a:rPr lang="es-ES" sz="2800" b="1" dirty="0" smtClean="0">
                <a:solidFill>
                  <a:prstClr val="black"/>
                </a:solidFill>
              </a:rPr>
              <a:t> NOTE:</a:t>
            </a:r>
          </a:p>
          <a:p>
            <a:endParaRPr lang="es-ES" sz="2800" b="1" dirty="0">
              <a:solidFill>
                <a:prstClr val="black"/>
              </a:solidFill>
            </a:endParaRPr>
          </a:p>
          <a:p>
            <a:r>
              <a:rPr lang="en-US" sz="2400" b="1" dirty="0">
                <a:solidFill>
                  <a:prstClr val="black"/>
                </a:solidFill>
              </a:rPr>
              <a:t>cell = </a:t>
            </a:r>
            <a:r>
              <a:rPr lang="en-US" sz="2400" b="1" dirty="0" err="1">
                <a:solidFill>
                  <a:prstClr val="black"/>
                </a:solidFill>
              </a:rPr>
              <a:t>tf.nn.rnn_cell.LSTMCell</a:t>
            </a:r>
            <a:r>
              <a:rPr lang="en-US" sz="2400" b="1" dirty="0">
                <a:solidFill>
                  <a:prstClr val="black"/>
                </a:solidFill>
              </a:rPr>
              <a:t>(</a:t>
            </a:r>
            <a:r>
              <a:rPr lang="en-US" sz="2400" b="1" dirty="0" err="1">
                <a:solidFill>
                  <a:prstClr val="black"/>
                </a:solidFill>
              </a:rPr>
              <a:t>state_size</a:t>
            </a:r>
            <a:r>
              <a:rPr lang="en-US" sz="2400" b="1" dirty="0">
                <a:solidFill>
                  <a:prstClr val="black"/>
                </a:solidFill>
              </a:rPr>
              <a:t>, </a:t>
            </a:r>
            <a:r>
              <a:rPr lang="en-US" sz="2400" b="1" dirty="0" err="1">
                <a:solidFill>
                  <a:srgbClr val="FF0000"/>
                </a:solidFill>
              </a:rPr>
              <a:t>state_is_tuple</a:t>
            </a:r>
            <a:r>
              <a:rPr lang="en-US" sz="2400" b="1" dirty="0">
                <a:solidFill>
                  <a:srgbClr val="FF0000"/>
                </a:solidFill>
              </a:rPr>
              <a:t>=True</a:t>
            </a:r>
            <a:r>
              <a:rPr lang="en-US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971600" y="2420888"/>
                <a:ext cx="7200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lvl="0" indent="-5715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“Hidden State"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and "Cell </a:t>
                </a:r>
                <a:r>
                  <a:rPr lang="en-US" sz="2800" dirty="0" smtClean="0"/>
                  <a:t>State"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b="1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20888"/>
                <a:ext cx="720080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5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11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Core Idea Behind LSTM</a:t>
            </a:r>
            <a:endParaRPr lang="en-US" b="1" dirty="0"/>
          </a:p>
        </p:txBody>
      </p:sp>
      <p:sp>
        <p:nvSpPr>
          <p:cNvPr id="7" name="Rectángulo 6"/>
          <p:cNvSpPr/>
          <p:nvPr/>
        </p:nvSpPr>
        <p:spPr>
          <a:xfrm>
            <a:off x="539552" y="1196752"/>
            <a:ext cx="7488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LSTM does have the ability to </a:t>
            </a:r>
            <a:r>
              <a:rPr lang="en-US" sz="2000" b="1" dirty="0"/>
              <a:t>remove or add information to the cell state, </a:t>
            </a:r>
            <a:r>
              <a:rPr lang="en-US" sz="2000" dirty="0"/>
              <a:t>carefully regulated by structures called </a:t>
            </a:r>
            <a:r>
              <a:rPr lang="en-US" sz="2000" i="1" dirty="0" smtClean="0"/>
              <a:t>gates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Gates </a:t>
            </a:r>
            <a:r>
              <a:rPr lang="en-US" sz="2000" dirty="0"/>
              <a:t>are a way to optionally let information through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They are composed out of a sigmoid neural net layer and </a:t>
            </a:r>
            <a:r>
              <a:rPr lang="en-US" sz="2000" dirty="0" smtClean="0"/>
              <a:t>a pointwise </a:t>
            </a:r>
            <a:r>
              <a:rPr lang="en-US" sz="2000" dirty="0"/>
              <a:t>multiplication operation.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3861048"/>
            <a:ext cx="1800200" cy="22002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92080" y="4437112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value of zero means “let nothing through,” while a value of one means “let everything through!”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3608" y="616530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LSTM has three of these gates, </a:t>
            </a:r>
            <a:r>
              <a:rPr lang="en-US" b="1" dirty="0">
                <a:solidFill>
                  <a:srgbClr val="0070C0"/>
                </a:solidFill>
              </a:rPr>
              <a:t>to protect and control the cell state</a:t>
            </a:r>
          </a:p>
        </p:txBody>
      </p:sp>
    </p:spTree>
    <p:extLst>
      <p:ext uri="{BB962C8B-B14F-4D97-AF65-F5344CB8AC3E}">
        <p14:creationId xmlns:p14="http://schemas.microsoft.com/office/powerpoint/2010/main" val="10592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Basic concepts</a:t>
            </a:r>
            <a:r>
              <a:rPr lang="es-ES" sz="3100" b="1" dirty="0" smtClean="0"/>
              <a:t>: LSTM &amp; GRU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539552" y="1628800"/>
            <a:ext cx="77768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fundamental principle of LSTMs: to ensure the integrity of our messages in the real world, we </a:t>
            </a:r>
            <a:r>
              <a:rPr lang="en-US" sz="2400" b="1" dirty="0"/>
              <a:t>write them </a:t>
            </a:r>
            <a:r>
              <a:rPr lang="en-US" sz="2400" b="1" dirty="0" smtClean="0"/>
              <a:t>down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fundamental challenge of LSTMs and </a:t>
            </a:r>
            <a:r>
              <a:rPr lang="en-US" sz="2400" b="1" dirty="0"/>
              <a:t>keeping our state under control</a:t>
            </a:r>
            <a:r>
              <a:rPr lang="en-US" sz="2400" dirty="0"/>
              <a:t> is to be selective in three things: </a:t>
            </a: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we </a:t>
            </a:r>
            <a:r>
              <a:rPr lang="en-US" sz="2400" dirty="0" smtClean="0"/>
              <a:t>write (</a:t>
            </a:r>
            <a:r>
              <a:rPr lang="en-US" sz="2400" b="1" dirty="0" smtClean="0">
                <a:solidFill>
                  <a:srgbClr val="0070C0"/>
                </a:solidFill>
              </a:rPr>
              <a:t>write selectivity</a:t>
            </a:r>
            <a:r>
              <a:rPr lang="en-US" sz="2400" dirty="0" smtClean="0"/>
              <a:t>),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we read (because we need to read something to know what to write</a:t>
            </a:r>
            <a:r>
              <a:rPr lang="en-US" sz="2400" dirty="0" smtClean="0"/>
              <a:t>) (</a:t>
            </a:r>
            <a:r>
              <a:rPr lang="en-US" sz="2400" b="1" dirty="0" smtClean="0">
                <a:solidFill>
                  <a:srgbClr val="0070C0"/>
                </a:solidFill>
              </a:rPr>
              <a:t>read selectivity</a:t>
            </a:r>
            <a:r>
              <a:rPr lang="en-US" sz="2400" dirty="0" smtClean="0"/>
              <a:t>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and </a:t>
            </a:r>
            <a:r>
              <a:rPr lang="en-US" sz="2400" dirty="0"/>
              <a:t>what we forget (because </a:t>
            </a:r>
            <a:r>
              <a:rPr lang="en-US" sz="2400" dirty="0" smtClean="0"/>
              <a:t>obsolete </a:t>
            </a:r>
            <a:r>
              <a:rPr lang="en-US" sz="2400" dirty="0"/>
              <a:t>information is a distraction and should be forgotten</a:t>
            </a:r>
            <a:r>
              <a:rPr lang="en-US" sz="2400" dirty="0" smtClean="0"/>
              <a:t>) (</a:t>
            </a:r>
            <a:r>
              <a:rPr lang="en-US" sz="2400" b="1" dirty="0" smtClean="0">
                <a:solidFill>
                  <a:srgbClr val="0070C0"/>
                </a:solidFill>
              </a:rPr>
              <a:t>forget selectivity</a:t>
            </a:r>
            <a:r>
              <a:rPr lang="en-US" sz="2400" dirty="0" smtClean="0"/>
              <a:t>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39752" y="6021288"/>
            <a:ext cx="4572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Gates as a mechanism for selectivity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51520" y="908720"/>
            <a:ext cx="4391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de-DE" sz="2400" b="1" dirty="0" smtClean="0">
                <a:solidFill>
                  <a:srgbClr val="0070C0"/>
                </a:solidFill>
              </a:rPr>
              <a:t>Hocreiter </a:t>
            </a:r>
            <a:r>
              <a:rPr lang="de-DE" sz="2400" b="1" dirty="0">
                <a:solidFill>
                  <a:srgbClr val="0070C0"/>
                </a:solidFill>
              </a:rPr>
              <a:t>and Schmidhuber (1997)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1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076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p:sp>
        <p:nvSpPr>
          <p:cNvPr id="8" name="Rectángulo 7"/>
          <p:cNvSpPr/>
          <p:nvPr/>
        </p:nvSpPr>
        <p:spPr>
          <a:xfrm>
            <a:off x="467544" y="1268760"/>
            <a:ext cx="8208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Forget gate</a:t>
            </a:r>
            <a:r>
              <a:rPr lang="en-US" sz="2000" dirty="0" smtClean="0"/>
              <a:t>: The </a:t>
            </a:r>
            <a:r>
              <a:rPr lang="en-US" sz="2000" dirty="0"/>
              <a:t>first step in our LSTM is to decide what information we’re going to throw away from the cell state</a:t>
            </a:r>
            <a:r>
              <a:rPr lang="en-US" sz="2000" dirty="0" smtClean="0"/>
              <a:t>.</a:t>
            </a:r>
          </a:p>
          <a:p>
            <a:endParaRPr lang="es-ES" sz="2000" dirty="0"/>
          </a:p>
          <a:p>
            <a:r>
              <a:rPr lang="en-US" sz="2000" i="1" dirty="0" smtClean="0"/>
              <a:t>When we “see” something new relevant we decide forget….</a:t>
            </a:r>
            <a:endParaRPr lang="en-US" sz="2000" i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99695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3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67544" y="1268760"/>
                <a:ext cx="8208912" cy="2256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The </a:t>
                </a:r>
                <a:r>
                  <a:rPr lang="en-US" sz="2000" dirty="0"/>
                  <a:t>next step is to decide what new information we’re going to store in the cell state. This has two parts. </a:t>
                </a: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First</a:t>
                </a:r>
                <a:r>
                  <a:rPr lang="en-US" sz="2000" dirty="0"/>
                  <a:t>, a sigmoid layer called the “</a:t>
                </a:r>
                <a:r>
                  <a:rPr lang="en-US" sz="2000" b="1" dirty="0"/>
                  <a:t>input gate layer</a:t>
                </a:r>
                <a:r>
                  <a:rPr lang="en-US" sz="2000" dirty="0"/>
                  <a:t>” decides which values we’ll </a:t>
                </a:r>
                <a:r>
                  <a:rPr lang="en-US" sz="2000" dirty="0" smtClean="0"/>
                  <a:t>update.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Next</a:t>
                </a:r>
                <a:r>
                  <a:rPr lang="en-US" sz="2000" dirty="0"/>
                  <a:t>, a </a:t>
                </a:r>
                <a:r>
                  <a:rPr lang="en-US" sz="2000" b="1" dirty="0" err="1"/>
                  <a:t>tanh</a:t>
                </a:r>
                <a:r>
                  <a:rPr lang="en-US" sz="2000" b="1" dirty="0"/>
                  <a:t> layer </a:t>
                </a:r>
                <a:r>
                  <a:rPr lang="en-US" sz="2000" dirty="0"/>
                  <a:t>creates a vector of new candidate values,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that could be added to the state. </a:t>
                </a:r>
                <a:endParaRPr lang="en-US" sz="2000" dirty="0" smtClean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68760"/>
                <a:ext cx="8208912" cy="2256515"/>
              </a:xfrm>
              <a:prstGeom prst="rect">
                <a:avLst/>
              </a:prstGeom>
              <a:blipFill rotWithShape="0">
                <a:blip r:embed="rId3"/>
                <a:stretch>
                  <a:fillRect l="-817" t="-1351" r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429000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9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Dynamic Generative Models:</a:t>
            </a:r>
            <a:br>
              <a:rPr lang="en-US" b="1" dirty="0" smtClean="0"/>
            </a:br>
            <a:r>
              <a:rPr lang="en-US" b="1" dirty="0"/>
              <a:t>	</a:t>
            </a:r>
            <a:r>
              <a:rPr lang="en-US" b="1" dirty="0" smtClean="0"/>
              <a:t>	as for example Hidden Markov Models</a:t>
            </a:r>
            <a:endParaRPr lang="en-US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2636912"/>
            <a:ext cx="4332883" cy="34805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11560" y="1124744"/>
            <a:ext cx="76328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Hidden Markov Models have a discrete one-of-N hidden state.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Transitions </a:t>
            </a:r>
            <a:r>
              <a:rPr lang="en-US" sz="2000" dirty="0"/>
              <a:t>between states are stochastic and controlled by a transition </a:t>
            </a:r>
            <a:r>
              <a:rPr lang="en-US" sz="2000" dirty="0" smtClean="0"/>
              <a:t>matrix.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outputs produced by a state are stochastic.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076056" y="2924944"/>
            <a:ext cx="4176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j-cs"/>
              </a:rPr>
              <a:t>A fundamental limitation of HMMs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364088" y="3501008"/>
            <a:ext cx="3456384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Consider what happens when a hidden Markov model generates data.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14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At each time step it must select one of its hidden states. </a:t>
            </a:r>
            <a:endParaRPr lang="en-US" altLang="en-US" sz="1400" dirty="0" smtClean="0">
              <a:solidFill>
                <a:srgbClr val="008000"/>
              </a:solidFill>
              <a:latin typeface="Arial"/>
              <a:ea typeface="MS PGothic" panose="020B0600070205080204" pitchFamily="34" charset="-128"/>
            </a:endParaRP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1400" dirty="0" smtClean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So </a:t>
            </a:r>
            <a:r>
              <a:rPr lang="en-US" altLang="en-US" sz="14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with N hidden states it can only remember log(N) bits about what it generated so far.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139952" y="6093296"/>
            <a:ext cx="4536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Geoffrey Hinton</a:t>
            </a:r>
          </a:p>
          <a:p>
            <a:r>
              <a:rPr lang="en-US" altLang="en-US" dirty="0"/>
              <a:t>CSC2535 2013: Advanced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95536" y="1052736"/>
                <a:ext cx="8424936" cy="1637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It’s </a:t>
                </a:r>
                <a:r>
                  <a:rPr lang="en-US" sz="2000" dirty="0"/>
                  <a:t>now time to </a:t>
                </a:r>
                <a:r>
                  <a:rPr lang="en-US" sz="2000" b="1" dirty="0"/>
                  <a:t>update the old cell </a:t>
                </a:r>
                <a:r>
                  <a:rPr lang="en-US" sz="2000" b="1" dirty="0" smtClean="0"/>
                  <a:t>state,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 smtClean="0"/>
                  <a:t>, </a:t>
                </a:r>
                <a:r>
                  <a:rPr lang="en-US" sz="2000" b="1" dirty="0"/>
                  <a:t>into 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previous steps already decided what to do, we just need to actually do it.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multiply the old state </a:t>
                </a:r>
                <a:r>
                  <a:rPr lang="en-US" sz="2000" dirty="0" smtClean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(forget gate) then </a:t>
                </a:r>
                <a:r>
                  <a:rPr lang="en-US" sz="2000" dirty="0"/>
                  <a:t>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52736"/>
                <a:ext cx="8424936" cy="1637564"/>
              </a:xfrm>
              <a:prstGeom prst="rect">
                <a:avLst/>
              </a:prstGeom>
              <a:blipFill rotWithShape="0">
                <a:blip r:embed="rId3"/>
                <a:stretch>
                  <a:fillRect l="-796" t="-2239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335699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95536" y="980728"/>
                <a:ext cx="842493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Finally</a:t>
                </a:r>
                <a:r>
                  <a:rPr lang="en-US" sz="2000" dirty="0"/>
                  <a:t>, we need to decide what we’re going to </a:t>
                </a:r>
                <a:r>
                  <a:rPr lang="en-US" sz="2000" dirty="0" smtClean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. This </a:t>
                </a:r>
                <a:r>
                  <a:rPr lang="en-US" sz="2000" dirty="0"/>
                  <a:t>output will be based on our cell state, but will be a filtered version. </a:t>
                </a:r>
                <a:endParaRPr lang="en-US" sz="2000" dirty="0" smtClean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First</a:t>
                </a:r>
                <a:r>
                  <a:rPr lang="en-US" sz="2000" dirty="0"/>
                  <a:t>, we run a sigmoid layer which decides what parts of the cell state we’re going to output. </a:t>
                </a: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Then</a:t>
                </a:r>
                <a:r>
                  <a:rPr lang="en-US" sz="2000" dirty="0"/>
                  <a:t>, we put the cell state through </a:t>
                </a:r>
                <a:r>
                  <a:rPr lang="en-US" sz="2000" dirty="0" err="1"/>
                  <a:t>tanh</a:t>
                </a:r>
                <a:r>
                  <a:rPr lang="en-US" sz="2000" dirty="0"/>
                  <a:t> (to push the values to be between −1 and 1) and multiply it by the output of the sigmoid gate, so that we only output the parts we decided to.  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0728"/>
                <a:ext cx="8424936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796" t="-1279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3861048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620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807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</a:t>
            </a:r>
            <a:r>
              <a:rPr lang="en-US" sz="2000" dirty="0" smtClean="0"/>
              <a:t>ne </a:t>
            </a:r>
            <a:r>
              <a:rPr lang="en-US" sz="2000" dirty="0"/>
              <a:t>popular LSTM variant, introduced by Gers &amp; </a:t>
            </a:r>
            <a:r>
              <a:rPr lang="en-US" sz="2000" dirty="0" err="1"/>
              <a:t>Schmidhuber</a:t>
            </a:r>
            <a:r>
              <a:rPr lang="en-US" sz="2000" dirty="0"/>
              <a:t> (2000), is adding “</a:t>
            </a:r>
            <a:r>
              <a:rPr lang="en-US" sz="2000" b="1" dirty="0">
                <a:solidFill>
                  <a:srgbClr val="0070C0"/>
                </a:solidFill>
              </a:rPr>
              <a:t>peephole connections</a:t>
            </a:r>
            <a:r>
              <a:rPr lang="en-US" sz="2000" dirty="0"/>
              <a:t>.”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means that we let the gate layers look at the cell state.</a:t>
            </a:r>
            <a:endParaRPr lang="en-US" sz="20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76872"/>
            <a:ext cx="8348489" cy="257861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15616" y="5373216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above diagram adds peepholes to all the gates, but many papers will give some peepholes and not others.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6372200" y="4437112"/>
            <a:ext cx="0" cy="64807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620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8072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Another </a:t>
            </a:r>
            <a:r>
              <a:rPr lang="en-US" sz="2000" dirty="0"/>
              <a:t>variation is to use </a:t>
            </a:r>
            <a:r>
              <a:rPr lang="en-US" sz="2000" b="1" dirty="0">
                <a:solidFill>
                  <a:srgbClr val="0070C0"/>
                </a:solidFill>
              </a:rPr>
              <a:t>coupled forget and input gates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only input new values to the state when we forget something </a:t>
            </a:r>
            <a:r>
              <a:rPr lang="en-US" sz="2000" dirty="0" smtClean="0"/>
              <a:t>older</a:t>
            </a:r>
            <a:endParaRPr lang="en-US" sz="20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56490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08720"/>
            <a:ext cx="84249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Gated Recurrent Unit</a:t>
            </a:r>
            <a:r>
              <a:rPr lang="en-US" sz="2000" dirty="0"/>
              <a:t>, or </a:t>
            </a:r>
            <a:r>
              <a:rPr lang="en-US" sz="2000" b="1" dirty="0">
                <a:solidFill>
                  <a:srgbClr val="0070C0"/>
                </a:solidFill>
              </a:rPr>
              <a:t>GRU</a:t>
            </a:r>
            <a:r>
              <a:rPr lang="en-US" sz="2000" dirty="0"/>
              <a:t>, </a:t>
            </a:r>
            <a:r>
              <a:rPr lang="en-US" sz="2000" dirty="0" smtClean="0"/>
              <a:t>introduced by Cho</a:t>
            </a:r>
            <a:r>
              <a:rPr lang="en-US" sz="2000" dirty="0"/>
              <a:t>, et al. (2014). </a:t>
            </a: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>
                <a:solidFill>
                  <a:srgbClr val="FF0000"/>
                </a:solidFill>
              </a:rPr>
              <a:t>combines the forget and input gates</a:t>
            </a:r>
            <a:r>
              <a:rPr lang="en-US" sz="2000" dirty="0"/>
              <a:t> into a single “update gate.”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also </a:t>
            </a:r>
            <a:r>
              <a:rPr lang="en-US" sz="2000" dirty="0">
                <a:solidFill>
                  <a:srgbClr val="FF0000"/>
                </a:solidFill>
              </a:rPr>
              <a:t>merges the cell state and hidden state</a:t>
            </a:r>
            <a:r>
              <a:rPr lang="en-US" sz="2000" dirty="0"/>
              <a:t>, and makes some other changes.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</a:t>
            </a:r>
            <a:r>
              <a:rPr lang="en-US" sz="2000" dirty="0"/>
              <a:t>resulting model is simpler than standard LSTM models, and has been growing increasingly popular.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93305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67544" y="692696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These are only a few of the most notable LSTM variants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See for example: </a:t>
            </a:r>
            <a:r>
              <a:rPr lang="en-US" sz="2400" b="1" dirty="0" smtClean="0"/>
              <a:t>BLSTM</a:t>
            </a:r>
            <a:r>
              <a:rPr lang="en-US" sz="2400" dirty="0" smtClean="0"/>
              <a:t> Bi-directional LSTM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772816"/>
            <a:ext cx="763059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55576" y="1196752"/>
            <a:ext cx="76328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Which of these variants is best? Do the differences matter? 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Greff</a:t>
            </a:r>
            <a:r>
              <a:rPr lang="en-US" sz="2400" dirty="0"/>
              <a:t>, et al. (2015) do a nice comparison of popular variants, finding that they’re all about the same.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Jozefowicz</a:t>
            </a:r>
            <a:r>
              <a:rPr lang="en-US" sz="2400" dirty="0"/>
              <a:t>, et al. (2015) tested more than ten thousand RNN architectures, finding some that worked better than LSTMs on certain tasks.</a:t>
            </a:r>
          </a:p>
        </p:txBody>
      </p:sp>
    </p:spTree>
    <p:extLst>
      <p:ext uri="{BB962C8B-B14F-4D97-AF65-F5344CB8AC3E}">
        <p14:creationId xmlns:p14="http://schemas.microsoft.com/office/powerpoint/2010/main" val="12532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19672" y="116632"/>
            <a:ext cx="5684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TensorBoard</a:t>
            </a:r>
            <a:r>
              <a:rPr lang="en-US" sz="3200" b="1" dirty="0"/>
              <a:t>: Visualizing Learning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836712"/>
            <a:ext cx="5572298" cy="29803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3212976"/>
            <a:ext cx="6764044" cy="311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Remember you can combine different DL architectures</a:t>
            </a:r>
            <a:endParaRPr lang="en-U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23528" y="1196752"/>
            <a:ext cx="843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…sometimes CNNs are considered as feature extraction after RNN</a:t>
            </a:r>
            <a:r>
              <a:rPr lang="es-ES" dirty="0" smtClean="0"/>
              <a:t>…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00808"/>
            <a:ext cx="56483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..</a:t>
            </a:r>
            <a:r>
              <a:rPr lang="es-ES" dirty="0" err="1" smtClean="0"/>
              <a:t>for</a:t>
            </a:r>
            <a:r>
              <a:rPr lang="es-ES" dirty="0" smtClean="0"/>
              <a:t> Eric Martín…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5256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https://www.dukascopy.com/fxcomm/fx-article-contest/?Automated-High-Frequency-Trading-With=&amp;</a:t>
            </a:r>
            <a:r>
              <a:rPr lang="en-US" dirty="0" smtClean="0">
                <a:hlinkClick r:id="rId2"/>
              </a:rPr>
              <a:t>action=read&amp;id=1835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sz="3000" dirty="0"/>
              <a:t>With the LSTM </a:t>
            </a:r>
            <a:r>
              <a:rPr lang="en-US" sz="3000" b="1" dirty="0"/>
              <a:t>we don’t need to use any indicator because it’s going to build its own indicators that are totally hidden from us</a:t>
            </a:r>
            <a:r>
              <a:rPr lang="en-US" sz="3000" dirty="0"/>
              <a:t>. </a:t>
            </a: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 smtClean="0"/>
              <a:t>We </a:t>
            </a:r>
            <a:r>
              <a:rPr lang="en-US" sz="3000" dirty="0"/>
              <a:t>only need to feed it the past tick to tick movements, one at a time, over the period we’ve chosen and it will predict the following movement.</a:t>
            </a:r>
          </a:p>
        </p:txBody>
      </p:sp>
    </p:spTree>
    <p:extLst>
      <p:ext uri="{BB962C8B-B14F-4D97-AF65-F5344CB8AC3E}">
        <p14:creationId xmlns:p14="http://schemas.microsoft.com/office/powerpoint/2010/main" val="35093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(RNN) </a:t>
            </a:r>
            <a:endParaRPr lang="en-US" sz="2700" dirty="0"/>
          </a:p>
        </p:txBody>
      </p:sp>
      <p:sp>
        <p:nvSpPr>
          <p:cNvPr id="5" name="Rectángulo 4"/>
          <p:cNvSpPr/>
          <p:nvPr/>
        </p:nvSpPr>
        <p:spPr>
          <a:xfrm>
            <a:off x="611560" y="620688"/>
            <a:ext cx="84249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RNNs </a:t>
            </a:r>
            <a:r>
              <a:rPr lang="en-US" sz="2400" dirty="0"/>
              <a:t>combine the </a:t>
            </a:r>
            <a:r>
              <a:rPr lang="en-US" sz="2400" b="1" dirty="0"/>
              <a:t>input vector </a:t>
            </a:r>
            <a:r>
              <a:rPr lang="en-US" sz="2400" dirty="0"/>
              <a:t>with their </a:t>
            </a:r>
            <a:r>
              <a:rPr lang="en-US" sz="2400" b="1" dirty="0"/>
              <a:t>state vector </a:t>
            </a:r>
            <a:r>
              <a:rPr lang="en-US" sz="2400" dirty="0"/>
              <a:t>with a fixed (but learned) function to </a:t>
            </a:r>
            <a:r>
              <a:rPr lang="en-US" sz="2400" b="1" dirty="0"/>
              <a:t>produce a new state vector</a:t>
            </a:r>
            <a:r>
              <a:rPr lang="en-US" sz="2400" dirty="0"/>
              <a:t>. </a:t>
            </a:r>
            <a:endParaRPr lang="en-US" sz="24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988840"/>
            <a:ext cx="7560840" cy="3340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5733256"/>
            <a:ext cx="4250011" cy="7760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31640" y="645283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http://suriyadeepan.github.io/2017-02-13-unfolding-rnn-2/</a:t>
            </a:r>
          </a:p>
        </p:txBody>
      </p:sp>
    </p:spTree>
    <p:extLst>
      <p:ext uri="{BB962C8B-B14F-4D97-AF65-F5344CB8AC3E}">
        <p14:creationId xmlns:p14="http://schemas.microsoft.com/office/powerpoint/2010/main" val="40161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Remember you can combine different DL architectures</a:t>
            </a:r>
            <a:endParaRPr lang="en-U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88"/>
            <a:ext cx="8590537" cy="335300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3528" y="1196752"/>
            <a:ext cx="7255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…sometimes CNNs and RNNs are combined for modelling</a:t>
            </a:r>
          </a:p>
          <a:p>
            <a:r>
              <a:rPr lang="en-US" sz="2400" dirty="0" smtClean="0"/>
              <a:t> different multimodal sources</a:t>
            </a:r>
            <a:r>
              <a:rPr lang="es-E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Embedding: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1124744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Indices </a:t>
            </a:r>
            <a:r>
              <a:rPr lang="en-US" sz="3200" dirty="0"/>
              <a:t>by themselves, carry no </a:t>
            </a:r>
            <a:r>
              <a:rPr lang="en-US" sz="3200" b="1" dirty="0"/>
              <a:t>semantic</a:t>
            </a:r>
            <a:r>
              <a:rPr lang="en-US" sz="3200" dirty="0"/>
              <a:t> </a:t>
            </a:r>
            <a:r>
              <a:rPr lang="en-US" sz="3200" dirty="0" smtClean="0"/>
              <a:t>meaning</a:t>
            </a:r>
            <a:endParaRPr lang="en-US" sz="2800" dirty="0"/>
          </a:p>
        </p:txBody>
      </p:sp>
      <p:sp>
        <p:nvSpPr>
          <p:cNvPr id="5" name="Rectángulo 4"/>
          <p:cNvSpPr/>
          <p:nvPr/>
        </p:nvSpPr>
        <p:spPr>
          <a:xfrm>
            <a:off x="467544" y="1412776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s-ES" sz="2800" b="1" dirty="0">
              <a:solidFill>
                <a:prstClr val="black"/>
              </a:solidFill>
            </a:endParaRPr>
          </a:p>
          <a:p>
            <a:pPr lvl="0"/>
            <a:r>
              <a:rPr lang="en-US" sz="2800" b="1" dirty="0">
                <a:solidFill>
                  <a:prstClr val="black"/>
                </a:solidFill>
                <a:hlinkClick r:id="rId2"/>
              </a:rPr>
              <a:t>https://github.com/MasterMSTC/DeepLearning_TF_Keras</a:t>
            </a:r>
            <a:endParaRPr lang="en-US" sz="2800" b="1" dirty="0">
              <a:solidFill>
                <a:prstClr val="black"/>
              </a:solidFill>
            </a:endParaRPr>
          </a:p>
          <a:p>
            <a:pPr lvl="0" algn="ctr"/>
            <a:endParaRPr lang="en-US" sz="2800" b="1" dirty="0">
              <a:solidFill>
                <a:srgbClr val="7030A0"/>
              </a:solidFill>
            </a:endParaRPr>
          </a:p>
          <a:p>
            <a:pPr lvl="0" algn="ctr"/>
            <a:r>
              <a:rPr lang="en-US" sz="2800" b="1" dirty="0" smtClean="0">
                <a:solidFill>
                  <a:srgbClr val="7030A0"/>
                </a:solidFill>
              </a:rPr>
              <a:t>MSTC_Keras_RNN_3_Word_Embeddings.ipynb</a:t>
            </a:r>
            <a:endParaRPr lang="en-US" sz="2800" b="1" dirty="0">
              <a:solidFill>
                <a:srgbClr val="7030A0"/>
              </a:solidFill>
            </a:endParaRPr>
          </a:p>
          <a:p>
            <a:pPr lvl="0" algn="ctr"/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5085184"/>
            <a:ext cx="2201987" cy="6389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284984"/>
            <a:ext cx="2766410" cy="34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79912" y="1268760"/>
            <a:ext cx="482453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</a:t>
            </a:r>
            <a:r>
              <a:rPr lang="en-US" sz="2800" dirty="0" smtClean="0"/>
              <a:t>ndices </a:t>
            </a:r>
            <a:r>
              <a:rPr lang="en-US" sz="2800" dirty="0"/>
              <a:t>by themselves, carry no semantic </a:t>
            </a:r>
            <a:r>
              <a:rPr lang="en-US" sz="2800" dirty="0" smtClean="0"/>
              <a:t>meaning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where embedding comes in; more commonly known as </a:t>
            </a:r>
            <a:r>
              <a:rPr lang="en-US" sz="2800" i="1" dirty="0"/>
              <a:t>word vector </a:t>
            </a:r>
            <a:r>
              <a:rPr lang="en-US" sz="2800" dirty="0"/>
              <a:t>or </a:t>
            </a:r>
            <a:r>
              <a:rPr lang="en-US" sz="2800" i="1" dirty="0"/>
              <a:t>word embedding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3347770" cy="273630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5536" y="116632"/>
            <a:ext cx="27382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 smtClean="0">
                <a:solidFill>
                  <a:prstClr val="black"/>
                </a:solidFill>
              </a:rPr>
              <a:t>Embedings</a:t>
            </a:r>
            <a:r>
              <a:rPr lang="en-US" sz="4000" b="1" dirty="0" smtClean="0">
                <a:solidFill>
                  <a:prstClr val="black"/>
                </a:solidFill>
              </a:rPr>
              <a:t> </a:t>
            </a:r>
            <a:endParaRPr lang="en-US" sz="2400" dirty="0"/>
          </a:p>
        </p:txBody>
      </p:sp>
      <p:sp>
        <p:nvSpPr>
          <p:cNvPr id="12" name="Rectángulo 11"/>
          <p:cNvSpPr/>
          <p:nvPr/>
        </p:nvSpPr>
        <p:spPr>
          <a:xfrm>
            <a:off x="1259632" y="6486613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http://sebastianruder.com/word-embeddings-1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563888" y="764704"/>
            <a:ext cx="532859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In this case, we will </a:t>
            </a:r>
            <a:endParaRPr lang="en-US" sz="3600" dirty="0" smtClean="0"/>
          </a:p>
          <a:p>
            <a:r>
              <a:rPr lang="en-US" sz="3600" b="1" dirty="0" smtClean="0">
                <a:solidFill>
                  <a:srgbClr val="0070C0"/>
                </a:solidFill>
              </a:rPr>
              <a:t>map </a:t>
            </a:r>
            <a:r>
              <a:rPr lang="en-US" sz="3600" b="1" dirty="0">
                <a:solidFill>
                  <a:srgbClr val="0070C0"/>
                </a:solidFill>
              </a:rPr>
              <a:t>the characters to low dimensional vectors of size </a:t>
            </a:r>
            <a:r>
              <a:rPr lang="en-US" sz="3600" b="1" dirty="0" err="1">
                <a:solidFill>
                  <a:srgbClr val="0070C0"/>
                </a:solidFill>
              </a:rPr>
              <a:t>state_size</a:t>
            </a:r>
            <a:r>
              <a:rPr lang="en-US" sz="3600" b="1" dirty="0">
                <a:solidFill>
                  <a:srgbClr val="FF0000"/>
                </a:solidFill>
              </a:rPr>
              <a:t>. </a:t>
            </a:r>
          </a:p>
          <a:p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3024336" cy="247194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5536" y="548680"/>
            <a:ext cx="2271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solidFill>
                  <a:prstClr val="black"/>
                </a:solidFill>
              </a:rPr>
              <a:t>Embedings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755576" y="4149080"/>
            <a:ext cx="4176464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low-dimensional vector</a:t>
            </a:r>
          </a:p>
          <a:p>
            <a:pPr algn="ctr"/>
            <a:r>
              <a:rPr lang="en-US" sz="2800" b="1" dirty="0" smtClean="0"/>
              <a:t>(</a:t>
            </a:r>
            <a:r>
              <a:rPr lang="en-US" sz="2800" b="1" dirty="0" err="1" smtClean="0"/>
              <a:t>state_size</a:t>
            </a:r>
            <a:r>
              <a:rPr lang="en-US" sz="2800" b="1" dirty="0" smtClean="0"/>
              <a:t> = </a:t>
            </a:r>
            <a:r>
              <a:rPr lang="en-US" sz="2800" b="1" dirty="0" err="1" smtClean="0"/>
              <a:t>n_inputs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10" name="Forma libre 9"/>
          <p:cNvSpPr/>
          <p:nvPr/>
        </p:nvSpPr>
        <p:spPr>
          <a:xfrm>
            <a:off x="163773" y="2260848"/>
            <a:ext cx="518615" cy="1938472"/>
          </a:xfrm>
          <a:custGeom>
            <a:avLst/>
            <a:gdLst>
              <a:gd name="connsiteX0" fmla="*/ 477672 w 518615"/>
              <a:gd name="connsiteY0" fmla="*/ 0 h 1938472"/>
              <a:gd name="connsiteX1" fmla="*/ 368490 w 518615"/>
              <a:gd name="connsiteY1" fmla="*/ 27296 h 1938472"/>
              <a:gd name="connsiteX2" fmla="*/ 327546 w 518615"/>
              <a:gd name="connsiteY2" fmla="*/ 54591 h 1938472"/>
              <a:gd name="connsiteX3" fmla="*/ 300251 w 518615"/>
              <a:gd name="connsiteY3" fmla="*/ 95534 h 1938472"/>
              <a:gd name="connsiteX4" fmla="*/ 232012 w 518615"/>
              <a:gd name="connsiteY4" fmla="*/ 218364 h 1938472"/>
              <a:gd name="connsiteX5" fmla="*/ 191069 w 518615"/>
              <a:gd name="connsiteY5" fmla="*/ 245660 h 1938472"/>
              <a:gd name="connsiteX6" fmla="*/ 136478 w 518615"/>
              <a:gd name="connsiteY6" fmla="*/ 313899 h 1938472"/>
              <a:gd name="connsiteX7" fmla="*/ 122830 w 518615"/>
              <a:gd name="connsiteY7" fmla="*/ 354842 h 1938472"/>
              <a:gd name="connsiteX8" fmla="*/ 95534 w 518615"/>
              <a:gd name="connsiteY8" fmla="*/ 395785 h 1938472"/>
              <a:gd name="connsiteX9" fmla="*/ 54591 w 518615"/>
              <a:gd name="connsiteY9" fmla="*/ 736979 h 1938472"/>
              <a:gd name="connsiteX10" fmla="*/ 13648 w 518615"/>
              <a:gd name="connsiteY10" fmla="*/ 887104 h 1938472"/>
              <a:gd name="connsiteX11" fmla="*/ 0 w 518615"/>
              <a:gd name="connsiteY11" fmla="*/ 955343 h 1938472"/>
              <a:gd name="connsiteX12" fmla="*/ 13648 w 518615"/>
              <a:gd name="connsiteY12" fmla="*/ 1241946 h 1938472"/>
              <a:gd name="connsiteX13" fmla="*/ 68239 w 518615"/>
              <a:gd name="connsiteY13" fmla="*/ 1364776 h 1938472"/>
              <a:gd name="connsiteX14" fmla="*/ 81887 w 518615"/>
              <a:gd name="connsiteY14" fmla="*/ 1405719 h 1938472"/>
              <a:gd name="connsiteX15" fmla="*/ 109182 w 518615"/>
              <a:gd name="connsiteY15" fmla="*/ 1446663 h 1938472"/>
              <a:gd name="connsiteX16" fmla="*/ 136478 w 518615"/>
              <a:gd name="connsiteY16" fmla="*/ 1528549 h 1938472"/>
              <a:gd name="connsiteX17" fmla="*/ 177421 w 518615"/>
              <a:gd name="connsiteY17" fmla="*/ 1610436 h 1938472"/>
              <a:gd name="connsiteX18" fmla="*/ 204717 w 518615"/>
              <a:gd name="connsiteY18" fmla="*/ 1651379 h 1938472"/>
              <a:gd name="connsiteX19" fmla="*/ 218364 w 518615"/>
              <a:gd name="connsiteY19" fmla="*/ 1692322 h 1938472"/>
              <a:gd name="connsiteX20" fmla="*/ 245660 w 518615"/>
              <a:gd name="connsiteY20" fmla="*/ 1733266 h 1938472"/>
              <a:gd name="connsiteX21" fmla="*/ 313899 w 518615"/>
              <a:gd name="connsiteY21" fmla="*/ 1828800 h 1938472"/>
              <a:gd name="connsiteX22" fmla="*/ 341194 w 518615"/>
              <a:gd name="connsiteY22" fmla="*/ 1869743 h 1938472"/>
              <a:gd name="connsiteX23" fmla="*/ 423081 w 518615"/>
              <a:gd name="connsiteY23" fmla="*/ 1897039 h 1938472"/>
              <a:gd name="connsiteX24" fmla="*/ 504967 w 518615"/>
              <a:gd name="connsiteY24" fmla="*/ 1937982 h 1938472"/>
              <a:gd name="connsiteX25" fmla="*/ 518615 w 518615"/>
              <a:gd name="connsiteY25" fmla="*/ 1937982 h 193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615" h="1938472">
                <a:moveTo>
                  <a:pt x="477672" y="0"/>
                </a:moveTo>
                <a:cubicBezTo>
                  <a:pt x="451714" y="5192"/>
                  <a:pt x="396469" y="13306"/>
                  <a:pt x="368490" y="27296"/>
                </a:cubicBezTo>
                <a:cubicBezTo>
                  <a:pt x="353819" y="34631"/>
                  <a:pt x="341194" y="45493"/>
                  <a:pt x="327546" y="54591"/>
                </a:cubicBezTo>
                <a:cubicBezTo>
                  <a:pt x="318448" y="68239"/>
                  <a:pt x="307586" y="80863"/>
                  <a:pt x="300251" y="95534"/>
                </a:cubicBezTo>
                <a:cubicBezTo>
                  <a:pt x="275363" y="145311"/>
                  <a:pt x="296559" y="175332"/>
                  <a:pt x="232012" y="218364"/>
                </a:cubicBezTo>
                <a:lnTo>
                  <a:pt x="191069" y="245660"/>
                </a:lnTo>
                <a:cubicBezTo>
                  <a:pt x="156764" y="348571"/>
                  <a:pt x="207029" y="225710"/>
                  <a:pt x="136478" y="313899"/>
                </a:cubicBezTo>
                <a:cubicBezTo>
                  <a:pt x="127491" y="325133"/>
                  <a:pt x="129264" y="341975"/>
                  <a:pt x="122830" y="354842"/>
                </a:cubicBezTo>
                <a:cubicBezTo>
                  <a:pt x="115494" y="369513"/>
                  <a:pt x="104633" y="382137"/>
                  <a:pt x="95534" y="395785"/>
                </a:cubicBezTo>
                <a:cubicBezTo>
                  <a:pt x="36949" y="571545"/>
                  <a:pt x="81543" y="413564"/>
                  <a:pt x="54591" y="736979"/>
                </a:cubicBezTo>
                <a:cubicBezTo>
                  <a:pt x="46614" y="832701"/>
                  <a:pt x="34246" y="784118"/>
                  <a:pt x="13648" y="887104"/>
                </a:cubicBezTo>
                <a:lnTo>
                  <a:pt x="0" y="955343"/>
                </a:lnTo>
                <a:cubicBezTo>
                  <a:pt x="4549" y="1050877"/>
                  <a:pt x="3086" y="1146888"/>
                  <a:pt x="13648" y="1241946"/>
                </a:cubicBezTo>
                <a:cubicBezTo>
                  <a:pt x="23708" y="1332489"/>
                  <a:pt x="37765" y="1303830"/>
                  <a:pt x="68239" y="1364776"/>
                </a:cubicBezTo>
                <a:cubicBezTo>
                  <a:pt x="74673" y="1377643"/>
                  <a:pt x="75453" y="1392852"/>
                  <a:pt x="81887" y="1405719"/>
                </a:cubicBezTo>
                <a:cubicBezTo>
                  <a:pt x="89222" y="1420390"/>
                  <a:pt x="102520" y="1431674"/>
                  <a:pt x="109182" y="1446663"/>
                </a:cubicBezTo>
                <a:cubicBezTo>
                  <a:pt x="120867" y="1472955"/>
                  <a:pt x="120519" y="1504609"/>
                  <a:pt x="136478" y="1528549"/>
                </a:cubicBezTo>
                <a:cubicBezTo>
                  <a:pt x="214712" y="1645904"/>
                  <a:pt x="120909" y="1497414"/>
                  <a:pt x="177421" y="1610436"/>
                </a:cubicBezTo>
                <a:cubicBezTo>
                  <a:pt x="184757" y="1625107"/>
                  <a:pt x="195618" y="1637731"/>
                  <a:pt x="204717" y="1651379"/>
                </a:cubicBezTo>
                <a:cubicBezTo>
                  <a:pt x="209266" y="1665027"/>
                  <a:pt x="211931" y="1679455"/>
                  <a:pt x="218364" y="1692322"/>
                </a:cubicBezTo>
                <a:cubicBezTo>
                  <a:pt x="225700" y="1706993"/>
                  <a:pt x="238998" y="1718277"/>
                  <a:pt x="245660" y="1733266"/>
                </a:cubicBezTo>
                <a:cubicBezTo>
                  <a:pt x="289966" y="1832954"/>
                  <a:pt x="239429" y="1803977"/>
                  <a:pt x="313899" y="1828800"/>
                </a:cubicBezTo>
                <a:cubicBezTo>
                  <a:pt x="322997" y="1842448"/>
                  <a:pt x="327285" y="1861050"/>
                  <a:pt x="341194" y="1869743"/>
                </a:cubicBezTo>
                <a:cubicBezTo>
                  <a:pt x="365593" y="1884992"/>
                  <a:pt x="399141" y="1881079"/>
                  <a:pt x="423081" y="1897039"/>
                </a:cubicBezTo>
                <a:cubicBezTo>
                  <a:pt x="463108" y="1923723"/>
                  <a:pt x="459765" y="1926681"/>
                  <a:pt x="504967" y="1937982"/>
                </a:cubicBezTo>
                <a:cubicBezTo>
                  <a:pt x="509380" y="1939085"/>
                  <a:pt x="514066" y="1937982"/>
                  <a:pt x="518615" y="1937982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1259632" y="6486613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http://sebastianruder.com/word-embeddings-1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539552" y="6093296"/>
            <a:ext cx="8604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http://stackoverflow.com/questions/40184537/what-does-embedding-do-in-tensorflow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131840" y="3429000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EMBEDDING LAYER</a:t>
            </a:r>
          </a:p>
          <a:p>
            <a:pPr algn="ctr"/>
            <a:r>
              <a:rPr lang="en-US" b="1" dirty="0" smtClean="0"/>
              <a:t>low-dimensional vector</a:t>
            </a:r>
          </a:p>
        </p:txBody>
      </p:sp>
      <p:sp>
        <p:nvSpPr>
          <p:cNvPr id="2" name="Flecha abajo 1"/>
          <p:cNvSpPr/>
          <p:nvPr/>
        </p:nvSpPr>
        <p:spPr>
          <a:xfrm>
            <a:off x="4139952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echa abajo 8"/>
          <p:cNvSpPr/>
          <p:nvPr/>
        </p:nvSpPr>
        <p:spPr>
          <a:xfrm>
            <a:off x="4139952" y="418014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3131840" y="4653136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GRU / LSTM</a:t>
            </a:r>
            <a:endParaRPr lang="en-US" b="1" dirty="0" smtClean="0"/>
          </a:p>
        </p:txBody>
      </p:sp>
      <p:sp>
        <p:nvSpPr>
          <p:cNvPr id="12" name="Flecha abajo 11"/>
          <p:cNvSpPr/>
          <p:nvPr/>
        </p:nvSpPr>
        <p:spPr>
          <a:xfrm>
            <a:off x="4139952" y="537321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32656"/>
            <a:ext cx="2840496" cy="2321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93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76672"/>
            <a:ext cx="8172400" cy="541544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59632" y="594928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http://colah.github.io/posts/2014-07-NLP-RNNs-Representations/</a:t>
            </a:r>
          </a:p>
        </p:txBody>
      </p:sp>
    </p:spTree>
    <p:extLst>
      <p:ext uri="{BB962C8B-B14F-4D97-AF65-F5344CB8AC3E}">
        <p14:creationId xmlns:p14="http://schemas.microsoft.com/office/powerpoint/2010/main" val="35916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484784"/>
            <a:ext cx="71142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prstClr val="black"/>
                </a:solidFill>
              </a:rPr>
              <a:t>See</a:t>
            </a:r>
            <a:r>
              <a:rPr lang="es-ES" sz="3600" b="1" dirty="0" smtClean="0">
                <a:solidFill>
                  <a:prstClr val="black"/>
                </a:solidFill>
              </a:rPr>
              <a:t> </a:t>
            </a:r>
            <a:r>
              <a:rPr lang="es-ES" sz="3600" b="1" dirty="0" err="1" smtClean="0">
                <a:solidFill>
                  <a:prstClr val="black"/>
                </a:solidFill>
              </a:rPr>
              <a:t>also</a:t>
            </a:r>
            <a:r>
              <a:rPr lang="es-ES" sz="3600" b="1" dirty="0" smtClean="0">
                <a:solidFill>
                  <a:prstClr val="black"/>
                </a:solidFill>
              </a:rPr>
              <a:t>:</a:t>
            </a:r>
            <a:endParaRPr lang="en-US" sz="3600" b="1" dirty="0" smtClean="0">
              <a:solidFill>
                <a:prstClr val="black"/>
              </a:solidFill>
            </a:endParaRPr>
          </a:p>
          <a:p>
            <a:endParaRPr lang="en-US" sz="3600" b="1" dirty="0">
              <a:solidFill>
                <a:prstClr val="black"/>
              </a:solidFill>
            </a:endParaRPr>
          </a:p>
          <a:p>
            <a:r>
              <a:rPr lang="en-US" sz="3600" b="1" dirty="0" smtClean="0">
                <a:solidFill>
                  <a:prstClr val="black"/>
                </a:solidFill>
              </a:rPr>
              <a:t>Word2vec  </a:t>
            </a:r>
            <a:r>
              <a:rPr lang="en-US" sz="2000" b="1" dirty="0">
                <a:solidFill>
                  <a:prstClr val="black"/>
                </a:solidFill>
              </a:rPr>
              <a:t>https://www.tensorflow.org/tutorials/word2vec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611560" y="3933056"/>
            <a:ext cx="80648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Vector space models</a:t>
            </a:r>
            <a:r>
              <a:rPr lang="en-US" sz="2800" dirty="0"/>
              <a:t> (VSMs) represent (embed) words in a continuous vector space where </a:t>
            </a:r>
            <a:r>
              <a:rPr lang="en-US" sz="2800" b="1" dirty="0">
                <a:solidFill>
                  <a:srgbClr val="00B050"/>
                </a:solidFill>
              </a:rPr>
              <a:t>semantically similar words </a:t>
            </a:r>
            <a:r>
              <a:rPr lang="en-US" sz="2800" dirty="0"/>
              <a:t>are mapped to nearby points ('are embedded nearby each other')</a:t>
            </a:r>
          </a:p>
        </p:txBody>
      </p:sp>
    </p:spTree>
    <p:extLst>
      <p:ext uri="{BB962C8B-B14F-4D97-AF65-F5344CB8AC3E}">
        <p14:creationId xmlns:p14="http://schemas.microsoft.com/office/powerpoint/2010/main" val="190620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Word2Vec</a:t>
            </a:r>
            <a:endParaRPr lang="en-US" sz="2000" dirty="0"/>
          </a:p>
        </p:txBody>
      </p:sp>
      <p:pic>
        <p:nvPicPr>
          <p:cNvPr id="1026" name="Picture 2" descr="Skip-gram Neural Network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29568"/>
            <a:ext cx="7848872" cy="51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55576" y="479715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OHE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7164288" y="112474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Sampled</a:t>
            </a:r>
          </a:p>
          <a:p>
            <a:r>
              <a:rPr lang="en-GB" dirty="0" err="1" smtClean="0">
                <a:solidFill>
                  <a:schemeClr val="accent6">
                    <a:lumMod val="50000"/>
                  </a:schemeClr>
                </a:solidFill>
              </a:rPr>
              <a:t>Softmax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123728" y="980728"/>
            <a:ext cx="568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https://www.youtube.com/watch?v=BD8wPsr_DAI</a:t>
            </a:r>
          </a:p>
        </p:txBody>
      </p:sp>
    </p:spTree>
    <p:extLst>
      <p:ext uri="{BB962C8B-B14F-4D97-AF65-F5344CB8AC3E}">
        <p14:creationId xmlns:p14="http://schemas.microsoft.com/office/powerpoint/2010/main" val="11716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Word2Vec</a:t>
            </a:r>
            <a:endParaRPr lang="en-US" sz="2000" dirty="0"/>
          </a:p>
        </p:txBody>
      </p:sp>
      <p:pic>
        <p:nvPicPr>
          <p:cNvPr id="3076" name="Picture 4" descr="Resultado de imagen de word2vec pa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68760"/>
            <a:ext cx="5619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87824" y="5805264"/>
            <a:ext cx="3858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https://ronxin.github.io/wevi/</a:t>
            </a:r>
          </a:p>
        </p:txBody>
      </p:sp>
    </p:spTree>
    <p:extLst>
      <p:ext uri="{BB962C8B-B14F-4D97-AF65-F5344CB8AC3E}">
        <p14:creationId xmlns:p14="http://schemas.microsoft.com/office/powerpoint/2010/main" val="31935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References (I)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759344" y="3789040"/>
            <a:ext cx="7056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http://stats.stackexchange.com/questions/241985/understanding-lstm-units-vs-cells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86640" y="4670552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http://monik.in/a-noobs-guide-to-implementing-rnn-lstm-using-tensorflow/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04056" y="5205672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https://medium.com/@erikhallstrm/hello-world-rnn-83cd7105b767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21472" y="5709728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http://suriyadeepan.github.io/2017-01-07-unfolding-rnn/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55576" y="3356992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https://github.com/suriyadeepan/rnn-from-scratch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83568" y="1988840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http://colah.github.io/posts/2015-08-Understanding-LSTMs/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83568" y="256490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838888" y="6141776"/>
            <a:ext cx="7884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http://archive.eetindia.co.in/www.eetindia.co.in/VIDEO_DETAILS_700001601.HTM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3568" y="112474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https://theneuralperspective.com/2016/10/04/05-recurrent-neural-networks-rnn-part-1-basic-rnn-char-rnn/</a:t>
            </a:r>
          </a:p>
        </p:txBody>
      </p:sp>
    </p:spTree>
    <p:extLst>
      <p:ext uri="{BB962C8B-B14F-4D97-AF65-F5344CB8AC3E}">
        <p14:creationId xmlns:p14="http://schemas.microsoft.com/office/powerpoint/2010/main" val="4212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(RNN) 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467544" y="1124744"/>
            <a:ext cx="8424936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RNNs are very powerful, because they combine two properties: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28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Distributed hidden state that allows them to store a lot of information about the past efficiently.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28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Non-linear dynamics that allows them to update their hidden state in complicated ways</a:t>
            </a:r>
            <a:r>
              <a:rPr lang="en-US" altLang="en-US" sz="2800" dirty="0" smtClean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.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endParaRPr lang="en-US" altLang="en-US" sz="2800" dirty="0">
              <a:solidFill>
                <a:srgbClr val="008000"/>
              </a:solidFill>
              <a:latin typeface="Arial"/>
              <a:ea typeface="MS PGothic" panose="020B0600070205080204" pitchFamily="34" charset="-128"/>
            </a:endParaRPr>
          </a:p>
          <a:p>
            <a:pPr marL="342900" lvl="0" indent="-3429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With enough neurons and time, RNNs can compute anything that can be computed by your computer.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139952" y="6093296"/>
            <a:ext cx="4536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Geoffrey Hinton</a:t>
            </a:r>
          </a:p>
          <a:p>
            <a:r>
              <a:rPr lang="en-US" altLang="en-US" dirty="0"/>
              <a:t>CSC2535 2013: Advanced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References </a:t>
            </a:r>
            <a:r>
              <a:rPr lang="en-US" sz="2400" b="1"/>
              <a:t>(</a:t>
            </a:r>
            <a:r>
              <a:rPr lang="en-US" sz="2400" b="1" smtClean="0"/>
              <a:t>II)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708523" y="1414723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http://r2rt.com/styles-of-truncated-backpropagation.html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83568" y="2204864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http://akkikiki.github.io/assets/LSTM+and+GRU.html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3568" y="285293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http://campuspress.yale.edu/yw355/deep_learning/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55576" y="364502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http://datascience.stackexchange.com/questions/12964/what-is-the-meaning-of-the-number-of-units-in-the-lstm-cell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76762" y="4632468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http://stackoverflow.com/questions/37901047/what-is-num-units-in-tensorflow-basiclstmcell</a:t>
            </a:r>
          </a:p>
        </p:txBody>
      </p:sp>
    </p:spTree>
    <p:extLst>
      <p:ext uri="{BB962C8B-B14F-4D97-AF65-F5344CB8AC3E}">
        <p14:creationId xmlns:p14="http://schemas.microsoft.com/office/powerpoint/2010/main" val="13859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1619672" y="90498"/>
                <a:ext cx="5688632" cy="175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3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kumimoji="0" lang="es-ES" altLang="en-US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𝑦</m:t>
                        </m:r>
                      </m:e>
                      <m:sub>
                        <m:r>
                          <a:rPr kumimoji="0" lang="es-ES" altLang="en-US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altLang="en-US" sz="2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logits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lang="en-US" altLang="en-US" sz="3600" dirty="0" smtClean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=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tf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matmul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(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state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, 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V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) </a:t>
                </a:r>
                <a:r>
                  <a:rPr kumimoji="0" lang="en-US" altLang="en-US" sz="3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+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predictions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3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=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tf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nn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softmax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(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logits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)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endPara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90498"/>
                <a:ext cx="5688632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715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9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83568" y="620688"/>
            <a:ext cx="77768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RNN </a:t>
            </a:r>
            <a:r>
              <a:rPr lang="en-US" sz="4000" b="1" dirty="0"/>
              <a:t>essentially describe </a:t>
            </a:r>
            <a:r>
              <a:rPr lang="en-US" sz="4000" b="1" dirty="0" smtClean="0"/>
              <a:t>programs</a:t>
            </a:r>
            <a:r>
              <a:rPr lang="en-US" sz="3200" dirty="0" smtClean="0"/>
              <a:t>:</a:t>
            </a:r>
          </a:p>
          <a:p>
            <a:endParaRPr lang="en-US" sz="2800" dirty="0" smtClean="0"/>
          </a:p>
          <a:p>
            <a:pPr lvl="3"/>
            <a:r>
              <a:rPr lang="en-US" sz="2800" dirty="0" smtClean="0"/>
              <a:t>  inputs + some </a:t>
            </a:r>
            <a:r>
              <a:rPr lang="en-US" sz="2800" dirty="0"/>
              <a:t>internal </a:t>
            </a:r>
            <a:r>
              <a:rPr lang="en-US" sz="2800" dirty="0" smtClean="0"/>
              <a:t>variables.</a:t>
            </a:r>
          </a:p>
          <a:p>
            <a:endParaRPr lang="es-ES" sz="2800" dirty="0" smtClean="0"/>
          </a:p>
          <a:p>
            <a:endParaRPr lang="en-US" sz="2800" dirty="0"/>
          </a:p>
          <a:p>
            <a:pPr lvl="1" algn="ctr"/>
            <a:r>
              <a:rPr lang="en-US" sz="3200" dirty="0" smtClean="0"/>
              <a:t>In </a:t>
            </a:r>
            <a:r>
              <a:rPr lang="en-US" sz="3200" dirty="0"/>
              <a:t>fact, it is known that </a:t>
            </a:r>
            <a:r>
              <a:rPr lang="en-US" sz="3200" dirty="0">
                <a:hlinkClick r:id="rId2"/>
              </a:rPr>
              <a:t>RNNs are Turing-Complete</a:t>
            </a:r>
            <a:r>
              <a:rPr lang="en-US" sz="3200" dirty="0"/>
              <a:t> in the sense that they can to simulate arbitrary programs (with proper weights).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4640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6631</TotalTime>
  <Words>2035</Words>
  <Application>Microsoft Office PowerPoint</Application>
  <PresentationFormat>Presentación en pantalla (4:3)</PresentationFormat>
  <Paragraphs>370</Paragraphs>
  <Slides>70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82" baseType="lpstr">
      <vt:lpstr>Arial Unicode MS</vt:lpstr>
      <vt:lpstr>MS PGothic</vt:lpstr>
      <vt:lpstr>Arial</vt:lpstr>
      <vt:lpstr>Calibri</vt:lpstr>
      <vt:lpstr>Calibri Light</vt:lpstr>
      <vt:lpstr>Cambria Math</vt:lpstr>
      <vt:lpstr>Courier New</vt:lpstr>
      <vt:lpstr>Droid Sans</vt:lpstr>
      <vt:lpstr>Open Sans</vt:lpstr>
      <vt:lpstr>Open Sans Light</vt:lpstr>
      <vt:lpstr>Tema de Office</vt:lpstr>
      <vt:lpstr>Ecuación</vt:lpstr>
      <vt:lpstr>Introduction to Deep Learning 3</vt:lpstr>
      <vt:lpstr>Modelling sequences </vt:lpstr>
      <vt:lpstr>Presentación de PowerPoint</vt:lpstr>
      <vt:lpstr>Memoryless models for sequences</vt:lpstr>
      <vt:lpstr>Dynamic Generative Models:   as for example Hidden Markov Models</vt:lpstr>
      <vt:lpstr>Recurrent Neural Networks (RNN) </vt:lpstr>
      <vt:lpstr>Recurrent Neural Networks (RNN) </vt:lpstr>
      <vt:lpstr>Presentación de PowerPoint</vt:lpstr>
      <vt:lpstr>Presentación de PowerPoint</vt:lpstr>
      <vt:lpstr>Presentación de PowerPoint</vt:lpstr>
      <vt:lpstr>Presentación de PowerPoint</vt:lpstr>
      <vt:lpstr>Recurrent Neural Networks Applications</vt:lpstr>
      <vt:lpstr>Presentación de PowerPoint</vt:lpstr>
      <vt:lpstr>Presentación de PowerPoint</vt:lpstr>
      <vt:lpstr>Presentación de PowerPoint</vt:lpstr>
      <vt:lpstr>Written Memories: Understanding, Deriving and Extending the LSTM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TRAINING RNN: W, U, V 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Text prediction &amp; generation using RNN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Basic concepts: LSTM &amp; GRU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Basic concepts: LSTM &amp; GRU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Remember you can combine different DL architectures</vt:lpstr>
      <vt:lpstr>..for Eric Martín…</vt:lpstr>
      <vt:lpstr>Remember you can combine different DL architectures</vt:lpstr>
      <vt:lpstr>Embedding: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Word2Vec</vt:lpstr>
      <vt:lpstr>Word2Vec</vt:lpstr>
      <vt:lpstr>References (I)</vt:lpstr>
      <vt:lpstr>References (II)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usuario</cp:lastModifiedBy>
  <cp:revision>326</cp:revision>
  <dcterms:created xsi:type="dcterms:W3CDTF">2015-11-05T18:51:35Z</dcterms:created>
  <dcterms:modified xsi:type="dcterms:W3CDTF">2018-11-13T21:12:44Z</dcterms:modified>
</cp:coreProperties>
</file>